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2" r:id="rId3"/>
    <p:sldMasterId id="2147483674" r:id="rId4"/>
    <p:sldMasterId id="2147483677" r:id="rId5"/>
  </p:sldMasterIdLst>
  <p:notesMasterIdLst>
    <p:notesMasterId r:id="rId37"/>
  </p:notesMasterIdLst>
  <p:sldIdLst>
    <p:sldId id="273" r:id="rId6"/>
    <p:sldId id="325" r:id="rId7"/>
    <p:sldId id="330" r:id="rId8"/>
    <p:sldId id="331" r:id="rId9"/>
    <p:sldId id="329" r:id="rId10"/>
    <p:sldId id="333" r:id="rId11"/>
    <p:sldId id="334" r:id="rId12"/>
    <p:sldId id="336" r:id="rId13"/>
    <p:sldId id="341" r:id="rId14"/>
    <p:sldId id="344" r:id="rId15"/>
    <p:sldId id="345" r:id="rId16"/>
    <p:sldId id="342" r:id="rId17"/>
    <p:sldId id="328" r:id="rId18"/>
    <p:sldId id="349" r:id="rId19"/>
    <p:sldId id="346" r:id="rId20"/>
    <p:sldId id="347" r:id="rId21"/>
    <p:sldId id="350" r:id="rId22"/>
    <p:sldId id="354" r:id="rId23"/>
    <p:sldId id="352" r:id="rId24"/>
    <p:sldId id="327" r:id="rId25"/>
    <p:sldId id="356" r:id="rId26"/>
    <p:sldId id="357" r:id="rId27"/>
    <p:sldId id="311" r:id="rId28"/>
    <p:sldId id="359" r:id="rId29"/>
    <p:sldId id="312" r:id="rId30"/>
    <p:sldId id="361" r:id="rId31"/>
    <p:sldId id="362" r:id="rId32"/>
    <p:sldId id="364" r:id="rId33"/>
    <p:sldId id="365" r:id="rId34"/>
    <p:sldId id="363" r:id="rId35"/>
    <p:sldId id="309" r:id="rId3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557A"/>
    <a:srgbClr val="002060"/>
    <a:srgbClr val="39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0562" autoAdjust="0"/>
  </p:normalViewPr>
  <p:slideViewPr>
    <p:cSldViewPr snapToGrid="0">
      <p:cViewPr varScale="1">
        <p:scale>
          <a:sx n="92" d="100"/>
          <a:sy n="92" d="100"/>
        </p:scale>
        <p:origin x="11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00CCA-A2FC-4B80-A2FB-743E5AE0F314}" type="datetimeFigureOut">
              <a:rPr lang="tr-TR" smtClean="0"/>
              <a:t>19.05.2023</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ECA169-30BA-416C-9B08-482EF6D685B7}" type="slidenum">
              <a:rPr lang="tr-TR" smtClean="0"/>
              <a:t>‹#›</a:t>
            </a:fld>
            <a:endParaRPr lang="tr-TR"/>
          </a:p>
        </p:txBody>
      </p:sp>
    </p:spTree>
    <p:extLst>
      <p:ext uri="{BB962C8B-B14F-4D97-AF65-F5344CB8AC3E}">
        <p14:creationId xmlns:p14="http://schemas.microsoft.com/office/powerpoint/2010/main" val="2765899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a:t>
            </a:fld>
            <a:endParaRPr lang="tr-TR"/>
          </a:p>
        </p:txBody>
      </p:sp>
    </p:spTree>
    <p:extLst>
      <p:ext uri="{BB962C8B-B14F-4D97-AF65-F5344CB8AC3E}">
        <p14:creationId xmlns:p14="http://schemas.microsoft.com/office/powerpoint/2010/main" val="197814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r>
              <a:rPr lang="tr-TR" dirty="0" smtClean="0"/>
              <a:t>Tek bir bit ile sadece 2 farklı durum (2) ifade edebildiğimize göre gündelik hayatta kullandığımız tüm harf, rakam ve sembolleri bilgisayarın tanımlayabilmesi için daha fazla hücrenin bir araya gelmesi gerekir.</a:t>
            </a:r>
            <a:br>
              <a:rPr lang="tr-TR" dirty="0" smtClean="0"/>
            </a:br>
            <a:r>
              <a:rPr lang="tr-TR" dirty="0" smtClean="0"/>
              <a:t/>
            </a:r>
            <a:br>
              <a:rPr lang="tr-TR" dirty="0" smtClean="0"/>
            </a:br>
            <a:r>
              <a:rPr lang="tr-TR" dirty="0" smtClean="0"/>
              <a:t>Veri miktarının artması ile birlikte bu verilerin boyutlarının ifadeleri de zorlaşmaktadır bu nedenle tıpkı diğer ölçü birimlerinde olduğu gibi bilgisayar veri birimlerinde de yeni birimler oluşturulmaktadır. </a:t>
            </a:r>
          </a:p>
          <a:p>
            <a:pPr>
              <a:buFont typeface="+mj-lt"/>
              <a:buNone/>
            </a:pPr>
            <a:r>
              <a:rPr lang="tr-TR" dirty="0" smtClean="0"/>
              <a:t>Bunlar ise şöyledir; </a:t>
            </a:r>
          </a:p>
          <a:p>
            <a:pPr>
              <a:buFont typeface="+mj-lt"/>
              <a:buNone/>
            </a:pPr>
            <a:r>
              <a:rPr lang="tr-TR" dirty="0" smtClean="0"/>
              <a:t>1024 BYTE = 1 KILOBYTE (KB) </a:t>
            </a:r>
          </a:p>
          <a:p>
            <a:pPr>
              <a:buFont typeface="+mj-lt"/>
              <a:buNone/>
            </a:pPr>
            <a:r>
              <a:rPr lang="tr-TR" dirty="0" smtClean="0"/>
              <a:t>1024 KILOBYTE = 1 MEGABYTE (MB) </a:t>
            </a:r>
          </a:p>
          <a:p>
            <a:pPr>
              <a:buFont typeface="+mj-lt"/>
              <a:buNone/>
            </a:pPr>
            <a:r>
              <a:rPr lang="tr-TR" dirty="0" smtClean="0"/>
              <a:t>1024 MEGABYTE = 1 GIGABYTE (GB) </a:t>
            </a:r>
          </a:p>
          <a:p>
            <a:pPr>
              <a:buFont typeface="+mj-lt"/>
              <a:buNone/>
            </a:pPr>
            <a:r>
              <a:rPr lang="tr-TR" dirty="0" smtClean="0"/>
              <a:t>1024 GIGABYTE = 1 TERABYTE (TB)</a:t>
            </a:r>
            <a:endParaRPr lang="tr-TR" b="0" i="0" dirty="0" smtClean="0">
              <a:solidFill>
                <a:srgbClr val="374151"/>
              </a:solidFill>
              <a:effectLst/>
              <a:latin typeface="Söhne"/>
            </a:endParaRP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12</a:t>
            </a:fld>
            <a:endParaRPr lang="tr-TR"/>
          </a:p>
        </p:txBody>
      </p:sp>
    </p:spTree>
    <p:extLst>
      <p:ext uri="{BB962C8B-B14F-4D97-AF65-F5344CB8AC3E}">
        <p14:creationId xmlns:p14="http://schemas.microsoft.com/office/powerpoint/2010/main" val="3762442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Bir sayının bir tabandan diğerine dönüştürülmesi, sayı sistemi arasındaki değişimi ifade eder. Örneğin, bir sayının ondalık sistemden ikilik sistemde nasıl gösterileceği veya tam tersi gibi.</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Bu dönüşümler, özellikle bilgisayar sistemlerinde sayıların farklı formatlarda temsil edilmesi gerektiğinde sıkça kullanılır. Örneğin, bir programcı, bir sayının ikilik gösteriminde nasıl temsil edileceğini bilmek zorundadır, çünkü bir bilgisayarın belleği ve işlemcisi ikilik sayıları daha hızlı işleyebilir.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Ayrıca, bir sayının farklı tabanlarda gösterimleri matematiksel analizlerde ve problemlerin çözümünde de kullanılabilir. Örneğin, bir sayısal analist, bir sayının ondalık veya ikilik sistemdeki gösterimlerini karşılaştırarak hata payını hesaplayabilir.</a:t>
            </a:r>
          </a:p>
          <a:p>
            <a:pPr>
              <a:buFont typeface="+mj-lt"/>
              <a:buNone/>
            </a:pPr>
            <a:endParaRPr lang="tr-TR" b="0" i="0" dirty="0" smtClean="0">
              <a:solidFill>
                <a:srgbClr val="374151"/>
              </a:solidFill>
              <a:effectLst/>
              <a:latin typeface="Söhne"/>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https://matkafasi.com/127800/bilgisayarin-islemcisinde-belleginde-sayilar-temsil-edilir</a:t>
            </a: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13</a:t>
            </a:fld>
            <a:endParaRPr lang="tr-TR"/>
          </a:p>
        </p:txBody>
      </p:sp>
    </p:spTree>
    <p:extLst>
      <p:ext uri="{BB962C8B-B14F-4D97-AF65-F5344CB8AC3E}">
        <p14:creationId xmlns:p14="http://schemas.microsoft.com/office/powerpoint/2010/main" val="215259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sz="1200" b="0" i="0" kern="1200" dirty="0" smtClean="0">
                <a:solidFill>
                  <a:schemeClr val="tx1"/>
                </a:solidFill>
                <a:effectLst/>
                <a:latin typeface="+mn-lt"/>
                <a:ea typeface="+mn-ea"/>
                <a:cs typeface="+mn-cs"/>
              </a:rPr>
              <a:t>Bilgisayarlar yalnızca iki farklı voltaj durumundan anladığı ve bu iki farklı voltaj durumu da ikili sayma sistemindeki iki farklı sayı ile kolayca temsil edilebildiği için, ilk bilgisayarlar çoğunlukla sadece hesap işlemlerinde kullanılıyordu. Karakterlerin/harflerin bilgisayar dünyasındaki işlevi bir hayli kısıtlıydı. Metin oluşturma işi o zamanlarda daktilo ve benzeri araçların görevi olarak görülüyordu. Bu durumu, telefon teknolojisi ile kıyaslayabilirsiniz. İlk telefonlar da yalnızca iki kişi arasındaki sesli iletişimi sağlamak gibi kısıtlı bir amaca hizmet ediyordu. Bugün ise, geçmişte pek çok farklı cihaza paylaştırılmış görevleri akıllı telefonlar aracılığıyla tek elden halledebiliyoruz.</a:t>
            </a:r>
          </a:p>
          <a:p>
            <a:r>
              <a:rPr lang="tr-TR" sz="1200" b="0" i="0" kern="1200" dirty="0" smtClean="0">
                <a:solidFill>
                  <a:schemeClr val="tx1"/>
                </a:solidFill>
                <a:effectLst/>
                <a:latin typeface="+mn-lt"/>
                <a:ea typeface="+mn-ea"/>
                <a:cs typeface="+mn-cs"/>
              </a:rPr>
              <a:t>Peki bir bilgisayar yalnızca elektrik sinyallerinden anlıyorsa, biz mesela bilgisayarları nasıl oluyor da metin girişi için kullanabiliyoruz?</a:t>
            </a:r>
          </a:p>
          <a:p>
            <a:r>
              <a:rPr lang="tr-TR" sz="1200" b="0" i="0" kern="1200" dirty="0" smtClean="0">
                <a:solidFill>
                  <a:schemeClr val="tx1"/>
                </a:solidFill>
                <a:effectLst/>
                <a:latin typeface="+mn-lt"/>
                <a:ea typeface="+mn-ea"/>
                <a:cs typeface="+mn-cs"/>
              </a:rPr>
              <a:t>Bu sorunun cevabı aslında çok açık: Birtakım elektrik sinyallerini, birtakım aritmetik işlemleri gerçekleştirebilmek amacıyla nasıl birtakım sayılar halinde kodlayabiliyorsak; birtakım sayıları da, birtakım metin işlemlerini gerçekleştirebilmek amacıyla birtakım karakterler halinde kodlayabiliriz.</a:t>
            </a:r>
          </a:p>
          <a:p>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Örneğin ‘a’ harfinin 1010 gibi bir sayıyla temsil edildiği sistemle üretilen bir mesaj, aynı harfin mesela 1101 gibi bir sayıyla temsil edildiği sistemde düzgün görüntülenemeyecektir. İşte aynı şey bilgisayarlar için de geçerlidir.</a:t>
            </a:r>
          </a:p>
          <a:p>
            <a:r>
              <a:rPr lang="tr-TR" sz="1200" b="0" i="0" kern="1200" dirty="0" smtClean="0">
                <a:solidFill>
                  <a:schemeClr val="tx1"/>
                </a:solidFill>
                <a:effectLst/>
                <a:latin typeface="+mn-lt"/>
                <a:ea typeface="+mn-ea"/>
                <a:cs typeface="+mn-cs"/>
              </a:rPr>
              <a:t>1960’lı yılların ilk yarısına kadar her bilgisayar üreticisi, sayılarla karakterlerin eşleştirildiği, birbirinden çok farklı tablolar kullanıyordu. Yani her bilgisayar üreticisi farklı karakterleri farklı sayılarla eşleştiriyordu. Örneğin bir bilgisayarda 10 sayısı ‘a’ harfine karşılık geliyorsa, başka bir bilgisayarda 10 sayısı ‘b’ harfine karşılık gelebiliyordu. Bu durumun doğal sonucu olarak, iki bilgisayar arasında güvenilir bir veri aktarımı gerçekleştirmek mümkün olmuyordu. Hatta daha da vahimi, aynı firma içinde bile birden fazla karakter eşleştirme tablosunun kullanıldığı olabiliyordu…</a:t>
            </a: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14</a:t>
            </a:fld>
            <a:endParaRPr lang="tr-TR"/>
          </a:p>
        </p:txBody>
      </p:sp>
    </p:spTree>
    <p:extLst>
      <p:ext uri="{BB962C8B-B14F-4D97-AF65-F5344CB8AC3E}">
        <p14:creationId xmlns:p14="http://schemas.microsoft.com/office/powerpoint/2010/main" val="276192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Karakter kodlama, metin tabanlı verilerin bilgisayarlar tarafından işlenebilmesi için karakterlere atanan sayısal değerlerin belirlenmesi işlemidir. Metinlerde kullanılan her karakter, bir sayısal değere karşılık gelir. Karakter kodlamaları, karakterlerin sayısal değerlere dönüştürülmesi ve bu değerlerin bellekte temsil edilmesi için kullanılır.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ASCII (</a:t>
            </a:r>
            <a:r>
              <a:rPr lang="tr-TR" sz="1200" b="0" i="0" kern="1200" dirty="0" err="1" smtClean="0">
                <a:solidFill>
                  <a:schemeClr val="tx1"/>
                </a:solidFill>
                <a:effectLst/>
                <a:latin typeface="+mn-lt"/>
                <a:ea typeface="+mn-ea"/>
                <a:cs typeface="+mn-cs"/>
              </a:rPr>
              <a:t>American</a:t>
            </a:r>
            <a:r>
              <a:rPr lang="tr-TR" sz="1200" b="0" i="0" kern="1200" dirty="0" smtClean="0">
                <a:solidFill>
                  <a:schemeClr val="tx1"/>
                </a:solidFill>
                <a:effectLst/>
                <a:latin typeface="+mn-lt"/>
                <a:ea typeface="+mn-ea"/>
                <a:cs typeface="+mn-cs"/>
              </a:rPr>
              <a:t> Standard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for</a:t>
            </a:r>
            <a:r>
              <a:rPr lang="tr-TR" sz="1200" b="0" i="0" kern="1200" dirty="0" smtClean="0">
                <a:solidFill>
                  <a:schemeClr val="tx1"/>
                </a:solidFill>
                <a:effectLst/>
                <a:latin typeface="+mn-lt"/>
                <a:ea typeface="+mn-ea"/>
                <a:cs typeface="+mn-cs"/>
              </a:rPr>
              <a:t> Information </a:t>
            </a:r>
            <a:r>
              <a:rPr lang="tr-TR" sz="1200" b="0" i="0" kern="1200" dirty="0" err="1" smtClean="0">
                <a:solidFill>
                  <a:schemeClr val="tx1"/>
                </a:solidFill>
                <a:effectLst/>
                <a:latin typeface="+mn-lt"/>
                <a:ea typeface="+mn-ea"/>
                <a:cs typeface="+mn-cs"/>
              </a:rPr>
              <a:t>Interchange</a:t>
            </a:r>
            <a:r>
              <a:rPr lang="tr-TR" sz="1200" b="0" i="0" kern="1200" dirty="0" smtClean="0">
                <a:solidFill>
                  <a:schemeClr val="tx1"/>
                </a:solidFill>
                <a:effectLst/>
                <a:latin typeface="+mn-lt"/>
                <a:ea typeface="+mn-ea"/>
                <a:cs typeface="+mn-cs"/>
              </a:rPr>
              <a:t>), en yaygın kullanılan karakter kodlama sistemlerinden biridir. ASCII, İngilizce alfabedeki karakterlere, sayılara, noktalama işaretlerine ve bazı kontrol karakterlerine karşılık gelen 7 bitlik (128 farklı karakter) bir kodlama sistemidir.</a:t>
            </a:r>
          </a:p>
          <a:p>
            <a:r>
              <a:rPr lang="tr-TR" sz="1200" b="0" i="0" kern="1200" dirty="0" smtClean="0">
                <a:solidFill>
                  <a:schemeClr val="tx1"/>
                </a:solidFill>
                <a:effectLst/>
                <a:latin typeface="+mn-lt"/>
                <a:ea typeface="+mn-ea"/>
                <a:cs typeface="+mn-cs"/>
              </a:rPr>
              <a:t>Unicode ise çok dilli metinlerin kodlanması için kullanılan bir karakter kodlama standardıdır. Unicode, ASCII kodlamasının genişletilmiş bir versiyonudur ve farklı dillerdeki karakterleri temsil edebilmek için daha geniş bir karakter kümesine sahiptir. Unicode, farklı dillerdeki tüm karakterlerin tek bir standart altında birleştirilmesini sağlar.</a:t>
            </a:r>
          </a:p>
          <a:p>
            <a:r>
              <a:rPr lang="tr-TR" sz="1200" b="0" i="0" kern="1200" dirty="0" smtClean="0">
                <a:solidFill>
                  <a:schemeClr val="tx1"/>
                </a:solidFill>
                <a:effectLst/>
                <a:latin typeface="+mn-lt"/>
                <a:ea typeface="+mn-ea"/>
                <a:cs typeface="+mn-cs"/>
              </a:rPr>
              <a:t>Karakter kodlamaları, metinlerin doğru şekilde görüntülenmesi ve işlenmesi için önemlidir. Farklı karakter kodlama sistemleri, farklı dilleri ve karakterleri destekler ve bilgisayarlar arasında metin tabanlı verilerin uyumlu bir şekilde paylaşılmasını sağlar.</a:t>
            </a:r>
          </a:p>
          <a:p>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r>
              <a:rPr lang="tr-TR" sz="1200" b="0" i="0" kern="1200" dirty="0" smtClean="0">
                <a:solidFill>
                  <a:schemeClr val="tx1"/>
                </a:solidFill>
                <a:effectLst/>
                <a:latin typeface="+mn-lt"/>
                <a:ea typeface="+mn-ea"/>
                <a:cs typeface="+mn-cs"/>
              </a:rPr>
              <a:t>Örneğin ‘a’ harfinin 1010 gibi bir sayıyla temsil edildiği sistemle üretilen bir mesaj, aynı harfin mesela 1101 gibi bir sayıyla temsil edildiği sistemde düzgün görüntülenemeyecektir. İşte aynı şey bilgisayarlar için de geçerlidir.</a:t>
            </a:r>
          </a:p>
          <a:p>
            <a:r>
              <a:rPr lang="tr-TR" sz="1200" b="0" i="0" kern="1200" dirty="0" smtClean="0">
                <a:solidFill>
                  <a:schemeClr val="tx1"/>
                </a:solidFill>
                <a:effectLst/>
                <a:latin typeface="+mn-lt"/>
                <a:ea typeface="+mn-ea"/>
                <a:cs typeface="+mn-cs"/>
              </a:rPr>
              <a:t>1960’lı yılların ilk yarısına kadar her bilgisayar üreticisi, sayılarla karakterlerin eşleştirildiği, birbirinden çok farklı tablolar kullanıyordu. Yani her bilgisayar üreticisi farklı karakterleri farklı sayılarla eşleştiriyordu. Örneğin bir bilgisayarda 10 sayısı ‘a’ harfine karşılık geliyorsa, başka bir bilgisayarda 10 sayısı ‘b’ harfine karşılık gelebiliyordu. Bu durumun doğal sonucu olarak, iki bilgisayar arasında güvenilir bir veri aktarımı gerçekleştirmek mümkün olmuyordu. Hatta daha da vahimi, aynı firma içinde bile birden fazla karakter eşleştirme tablosunun kullanıldığı olabiliyordu…</a:t>
            </a: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15</a:t>
            </a:fld>
            <a:endParaRPr lang="tr-TR"/>
          </a:p>
        </p:txBody>
      </p:sp>
    </p:spTree>
    <p:extLst>
      <p:ext uri="{BB962C8B-B14F-4D97-AF65-F5344CB8AC3E}">
        <p14:creationId xmlns:p14="http://schemas.microsoft.com/office/powerpoint/2010/main" val="66628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dirty="0" smtClean="0">
                <a:solidFill>
                  <a:srgbClr val="000000"/>
                </a:solidFill>
                <a:latin typeface="droid_sansregular"/>
              </a:rPr>
              <a:t>Genişletilmiş ASCII 8 bite sahip. İşte bu fazla bit, farklı kişi, kurum ve organizasyonlar tarafından, İngilizcede bulunmayan ama başka dillerde bulunan karakterleri temsil etmek için kullanıldı. Ancak elbette bu fazladan bitin sağladığı </a:t>
            </a:r>
            <a:r>
              <a:rPr lang="tr-TR" sz="1050" dirty="0" smtClean="0">
                <a:solidFill>
                  <a:srgbClr val="000000"/>
                </a:solidFill>
                <a:latin typeface="Consolas" panose="020B0609020204030204" pitchFamily="49" charset="0"/>
              </a:rPr>
              <a:t>128</a:t>
            </a:r>
            <a:r>
              <a:rPr lang="tr-TR" dirty="0" smtClean="0">
                <a:solidFill>
                  <a:srgbClr val="000000"/>
                </a:solidFill>
                <a:latin typeface="droid_sansregular"/>
              </a:rPr>
              <a:t> karakter de dünyadaki bütün karakterlerin temsil edilmesine yetmez. Bu yüzden 8. bitin sunduğu boşluk, birbirinden farklı karakterleri gösteren çeşitli tabloların ortaya çıkmasına sebep oldu. Bu birbirinden farklı tablolara genel olarak ‘kod sayfası’ adı verilir. Örneğin Microsoft şirketinin Türkiye’ye gönderdiği bilgisayarlarda tanımlı ‘cp857’ adlı kod sayfasında 128 ile 256 aralığında Türkçe karakterlere de yer verilmişti</a:t>
            </a:r>
          </a:p>
          <a:p>
            <a:endParaRPr lang="tr-TR" dirty="0" smtClean="0">
              <a:solidFill>
                <a:srgbClr val="000000"/>
              </a:solidFill>
              <a:latin typeface="droid_sansregular"/>
            </a:endParaRPr>
          </a:p>
          <a:p>
            <a:r>
              <a:rPr lang="tr-TR" dirty="0" smtClean="0">
                <a:solidFill>
                  <a:srgbClr val="000000"/>
                </a:solidFill>
                <a:latin typeface="droid_sansregular"/>
              </a:rPr>
              <a:t>Bu tabloya baktığınızda baştan 128’e kadar olan karakterlerin standart ASCII tablosu ile aynı olduğunu göreceksiniz. 128. karakterden itibaren ise Türkçeye özgü harfler tanımlanır. Mesela bu tabloda 128. karakter Türkçedeki büyük ‘ç’ harfi iken, 159. karakter küçük ‘ş’ harfidir. </a:t>
            </a:r>
            <a:endParaRPr lang="tr-TR" dirty="0" smtClean="0"/>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16</a:t>
            </a:fld>
            <a:endParaRPr lang="tr-TR"/>
          </a:p>
        </p:txBody>
      </p:sp>
    </p:spTree>
    <p:extLst>
      <p:ext uri="{BB962C8B-B14F-4D97-AF65-F5344CB8AC3E}">
        <p14:creationId xmlns:p14="http://schemas.microsoft.com/office/powerpoint/2010/main" val="3614196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r>
              <a:rPr lang="tr-TR" sz="1200" b="0" i="0" kern="1200" dirty="0" smtClean="0">
                <a:solidFill>
                  <a:schemeClr val="tx1"/>
                </a:solidFill>
                <a:effectLst/>
                <a:latin typeface="+mn-lt"/>
                <a:ea typeface="+mn-ea"/>
                <a:cs typeface="+mn-cs"/>
              </a:rPr>
              <a:t>Başına eklenen 0, "J" harfinin ASCII karakter kodlamasında yer alan 7 bitlik bölümün (01101010) başına eklenerek 8 bitlik (1 </a:t>
            </a:r>
            <a:r>
              <a:rPr lang="tr-TR" sz="1200" b="0" i="0" kern="1200" dirty="0" err="1" smtClean="0">
                <a:solidFill>
                  <a:schemeClr val="tx1"/>
                </a:solidFill>
                <a:effectLst/>
                <a:latin typeface="+mn-lt"/>
                <a:ea typeface="+mn-ea"/>
                <a:cs typeface="+mn-cs"/>
              </a:rPr>
              <a:t>byte</a:t>
            </a:r>
            <a:r>
              <a:rPr lang="tr-TR" sz="1200" b="0" i="0" kern="1200" dirty="0" smtClean="0">
                <a:solidFill>
                  <a:schemeClr val="tx1"/>
                </a:solidFill>
                <a:effectLst/>
                <a:latin typeface="+mn-lt"/>
                <a:ea typeface="+mn-ea"/>
                <a:cs typeface="+mn-cs"/>
              </a:rPr>
              <a:t>) bir tam sayıya dönüştürülmesini sağlar. ASCII karakter kodlaması 7 bit kullanırken, genellikle 8 bit (1 </a:t>
            </a:r>
            <a:r>
              <a:rPr lang="tr-TR" sz="1200" b="0" i="0" kern="1200" dirty="0" err="1" smtClean="0">
                <a:solidFill>
                  <a:schemeClr val="tx1"/>
                </a:solidFill>
                <a:effectLst/>
                <a:latin typeface="+mn-lt"/>
                <a:ea typeface="+mn-ea"/>
                <a:cs typeface="+mn-cs"/>
              </a:rPr>
              <a:t>byte</a:t>
            </a:r>
            <a:r>
              <a:rPr lang="tr-TR" sz="1200" b="0" i="0" kern="1200" dirty="0" smtClean="0">
                <a:solidFill>
                  <a:schemeClr val="tx1"/>
                </a:solidFill>
                <a:effectLst/>
                <a:latin typeface="+mn-lt"/>
                <a:ea typeface="+mn-ea"/>
                <a:cs typeface="+mn-cs"/>
              </a:rPr>
              <a:t>) bellek hücresi kullanılır. Bu nedenle, 7 bitlik ASCII kodlamasındaki karakterler, tam 8 bitlik bir hücreye sığacak şekilde temsil edilirken, başlangıçta eklenen 0, tam sayı formatını korumak için kullanılır.</a:t>
            </a: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17</a:t>
            </a:fld>
            <a:endParaRPr lang="tr-TR"/>
          </a:p>
        </p:txBody>
      </p:sp>
    </p:spTree>
    <p:extLst>
      <p:ext uri="{BB962C8B-B14F-4D97-AF65-F5344CB8AC3E}">
        <p14:creationId xmlns:p14="http://schemas.microsoft.com/office/powerpoint/2010/main" val="205730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“İşlemci, işlemi yapar ve sonucu C1 hücresine kaydeder” dedik. Peki nasıl ? </a:t>
            </a:r>
          </a:p>
          <a:p>
            <a:pPr>
              <a:buFont typeface="+mj-lt"/>
              <a:buNone/>
            </a:pPr>
            <a:endParaRPr lang="tr-TR" dirty="0" smtClean="0"/>
          </a:p>
          <a:p>
            <a:r>
              <a:rPr lang="tr-TR" sz="1200" dirty="0" smtClean="0">
                <a:solidFill>
                  <a:srgbClr val="343541"/>
                </a:solidFill>
                <a:latin typeface="Söhne"/>
              </a:rPr>
              <a:t>O zaman başa geri dönüyorum. Ben </a:t>
            </a:r>
            <a:r>
              <a:rPr lang="tr-TR" sz="1200" dirty="0" err="1" smtClean="0">
                <a:solidFill>
                  <a:srgbClr val="343541"/>
                </a:solidFill>
                <a:latin typeface="Söhne"/>
              </a:rPr>
              <a:t>excele</a:t>
            </a:r>
            <a:r>
              <a:rPr lang="tr-TR" sz="1200" dirty="0" smtClean="0">
                <a:solidFill>
                  <a:srgbClr val="343541"/>
                </a:solidFill>
                <a:latin typeface="Söhne"/>
              </a:rPr>
              <a:t> 2 ve 4 rakamlarını yazıp bunları toplamak istediğimde meydana gelen olayları yukarıda son olarak konuştuğumuz konuları da ekleyerek sıralı bir şekilde açıklar mısın ?</a:t>
            </a:r>
            <a:endParaRPr lang="tr-TR" sz="1200" dirty="0" smtClean="0"/>
          </a:p>
          <a:p>
            <a:endParaRPr lang="tr-TR" sz="1200" dirty="0" smtClean="0">
              <a:solidFill>
                <a:srgbClr val="374151"/>
              </a:solidFill>
              <a:latin typeface="Söhne"/>
            </a:endParaRPr>
          </a:p>
          <a:p>
            <a:r>
              <a:rPr lang="tr-TR" sz="1200" dirty="0" smtClean="0">
                <a:solidFill>
                  <a:srgbClr val="374151"/>
                </a:solidFill>
                <a:latin typeface="Söhne"/>
              </a:rPr>
              <a:t>Elbette, işlemi sıralı bir şekilde açıklayalım:</a:t>
            </a:r>
          </a:p>
          <a:p>
            <a:pPr>
              <a:buFont typeface="+mj-lt"/>
              <a:buAutoNum type="arabicPeriod"/>
            </a:pPr>
            <a:r>
              <a:rPr lang="tr-TR" sz="1200" dirty="0" smtClean="0">
                <a:solidFill>
                  <a:srgbClr val="374151"/>
                </a:solidFill>
                <a:latin typeface="Söhne"/>
              </a:rPr>
              <a:t>Klavyeden girilen 2 ve 4 rakamları, klavye donanımı tarafından algılanır ve elektrik sinyallerine dönüştürülür.</a:t>
            </a:r>
          </a:p>
          <a:p>
            <a:pPr>
              <a:buFont typeface="+mj-lt"/>
              <a:buAutoNum type="arabicPeriod"/>
            </a:pPr>
            <a:r>
              <a:rPr lang="tr-TR" sz="1200" dirty="0" smtClean="0">
                <a:solidFill>
                  <a:srgbClr val="374151"/>
                </a:solidFill>
                <a:latin typeface="Söhne"/>
              </a:rPr>
              <a:t>İşletim sistemi, klavyeden gelen sinyalleri alır ve karakterleri sayısal değerlere dönüştürür. Örneğin, "2" karakteri ASCII veya Unicode gibi bir karakter kodlamasıyla sayısal değere çevrilir. Bu işlem, işletim sisteminin görevlerinden biridir.</a:t>
            </a:r>
          </a:p>
          <a:p>
            <a:pPr>
              <a:buFont typeface="+mj-lt"/>
              <a:buAutoNum type="arabicPeriod"/>
            </a:pPr>
            <a:r>
              <a:rPr lang="tr-TR" sz="1200" dirty="0" smtClean="0">
                <a:solidFill>
                  <a:srgbClr val="374151"/>
                </a:solidFill>
                <a:latin typeface="Söhne"/>
              </a:rPr>
              <a:t>İşletim sistemi, sayısal değerleri işlemciye aktarır. Bu işlem genellikle bellek yönetimi kullanılarak yapılır. İşletim sistemi, sayıları uygun bir formatta belleğe kaydeder. Örneğin, 2 ve 4 rakamları ikili (binary) formatta RAM'e yazılır.</a:t>
            </a:r>
          </a:p>
          <a:p>
            <a:pPr>
              <a:buFont typeface="+mj-lt"/>
              <a:buAutoNum type="arabicPeriod"/>
            </a:pPr>
            <a:r>
              <a:rPr lang="tr-TR" sz="1200" dirty="0" smtClean="0">
                <a:solidFill>
                  <a:srgbClr val="374151"/>
                </a:solidFill>
                <a:latin typeface="Söhne"/>
              </a:rPr>
              <a:t>İşlemci, bellekteki sayıları okur ve matematiksel işlemler gerçekleştirir. Örneğin, toplama işlemi için ilgili işlemci talimatı kullanılır. İşlemci, bellekteki 2 ve 4 sayılarını alır, toplama işlemi yapar ve sonucu elde eder.</a:t>
            </a:r>
          </a:p>
          <a:p>
            <a:pPr>
              <a:buFont typeface="+mj-lt"/>
              <a:buAutoNum type="arabicPeriod"/>
            </a:pPr>
            <a:r>
              <a:rPr lang="tr-TR" sz="1200" dirty="0" smtClean="0">
                <a:solidFill>
                  <a:srgbClr val="374151"/>
                </a:solidFill>
                <a:latin typeface="Söhne"/>
              </a:rPr>
              <a:t>İşlemci, elde edilen sonucu genellikle işlemci içindeki bir kaydediciye (</a:t>
            </a:r>
            <a:r>
              <a:rPr lang="tr-TR" sz="1200" dirty="0" err="1" smtClean="0">
                <a:solidFill>
                  <a:srgbClr val="374151"/>
                </a:solidFill>
                <a:latin typeface="Söhne"/>
              </a:rPr>
              <a:t>register</a:t>
            </a:r>
            <a:r>
              <a:rPr lang="tr-TR" sz="1200" dirty="0" smtClean="0">
                <a:solidFill>
                  <a:srgbClr val="374151"/>
                </a:solidFill>
                <a:latin typeface="Söhne"/>
              </a:rPr>
              <a:t>) veya geçici belleğe (</a:t>
            </a:r>
            <a:r>
              <a:rPr lang="tr-TR" sz="1200" dirty="0" err="1" smtClean="0">
                <a:solidFill>
                  <a:srgbClr val="374151"/>
                </a:solidFill>
                <a:latin typeface="Söhne"/>
              </a:rPr>
              <a:t>cache</a:t>
            </a:r>
            <a:r>
              <a:rPr lang="tr-TR" sz="1200" dirty="0" smtClean="0">
                <a:solidFill>
                  <a:srgbClr val="374151"/>
                </a:solidFill>
                <a:latin typeface="Söhne"/>
              </a:rPr>
              <a:t>) yazabilir. Bu, işlemcinin sonuçları geçici olarak saklamasını sağlar.</a:t>
            </a:r>
          </a:p>
          <a:p>
            <a:pPr>
              <a:buFont typeface="+mj-lt"/>
              <a:buAutoNum type="arabicPeriod"/>
            </a:pPr>
            <a:r>
              <a:rPr lang="tr-TR" sz="1200" dirty="0" smtClean="0">
                <a:solidFill>
                  <a:srgbClr val="374151"/>
                </a:solidFill>
                <a:latin typeface="Söhne"/>
              </a:rPr>
              <a:t>İşletim sistemi, işlemcinin sonucunu tekrar bellekten alabilir ve gerektiğinde kullanıcıya gösterebilir. Örneğin, sonucu ekranda veya başka bir uygulamada görüntüleyebilir.</a:t>
            </a:r>
          </a:p>
          <a:p>
            <a:r>
              <a:rPr lang="tr-TR" sz="1200" dirty="0" smtClean="0">
                <a:solidFill>
                  <a:srgbClr val="374151"/>
                </a:solidFill>
                <a:latin typeface="Söhne"/>
              </a:rPr>
              <a:t>Bu şekilde, klavyeden girilen 2 ve 4 rakamları, işletim sistemi tarafından sayısal değerlere dönüştürülür, işlemci tarafından toplanır ve sonuç işletim sistemi tarafından kullanıcıya sunulur. İşlemi gerçekleştiren bileşenler arasında klavye, işletim sistemi, RAM ve işlemci bulunur.</a:t>
            </a: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Güzel. RAM' de depolanan tüm veriler binary mi tutulur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Evet,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depolanan veriler binary (ikili) formatta tutulur. RAM (</a:t>
            </a:r>
            <a:r>
              <a:rPr kumimoji="0" lang="tr-TR" altLang="tr-TR" sz="1200" b="0" i="0" u="none" strike="noStrike" cap="none" normalizeH="0" baseline="0" dirty="0" err="1" smtClean="0">
                <a:ln>
                  <a:noFill/>
                </a:ln>
                <a:solidFill>
                  <a:schemeClr val="tx1"/>
                </a:solidFill>
                <a:effectLst/>
                <a:latin typeface="Söhne"/>
              </a:rPr>
              <a:t>Random</a:t>
            </a:r>
            <a:r>
              <a:rPr kumimoji="0" lang="tr-TR" altLang="tr-TR" sz="1200" b="0" i="0" u="none" strike="noStrike" cap="none" normalizeH="0" baseline="0" dirty="0" smtClean="0">
                <a:ln>
                  <a:noFill/>
                </a:ln>
                <a:solidFill>
                  <a:schemeClr val="tx1"/>
                </a:solidFill>
                <a:effectLst/>
                <a:latin typeface="Söhne"/>
              </a:rPr>
              <a:t> Access Memory), elektronik devreler kullanarak verileri geçici olarak depolayan bir bileşendir. Bilgisayarın çalışma belleği olarak kullanılır ve verilerin hızlı bir şekilde erişilebilir olmasını sağlar.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RAM, birçok hücreden oluşur ve her hücre, 0 veya 1 değerini tutabilen bir biti temsil eder. Bu nedenle, her hücredeki veri ikili formatta (0 ve 1) depolanır. Her bir bit, bir bellek hücresinin en küçük birimidir.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Bilgisayarda işlenen veriler, RAM'e geçici olarak yüklenir ve işlemcinin hızlı bir şekilde erişebilmesi için burada saklanır. Veriler işlemcinin talimatlarını yerine getirirken </a:t>
            </a:r>
            <a:r>
              <a:rPr kumimoji="0" lang="tr-TR" altLang="tr-TR" sz="1200" b="0" i="0" u="none" strike="noStrike" cap="none" normalizeH="0" baseline="0" dirty="0" err="1" smtClean="0">
                <a:ln>
                  <a:noFill/>
                </a:ln>
                <a:solidFill>
                  <a:schemeClr val="tx1"/>
                </a:solidFill>
                <a:effectLst/>
                <a:latin typeface="Söhne"/>
              </a:rPr>
              <a:t>RAM'den</a:t>
            </a:r>
            <a:r>
              <a:rPr kumimoji="0" lang="tr-TR" altLang="tr-TR" sz="1200" b="0" i="0" u="none" strike="noStrike" cap="none" normalizeH="0" baseline="0" dirty="0" smtClean="0">
                <a:ln>
                  <a:noFill/>
                </a:ln>
                <a:solidFill>
                  <a:schemeClr val="tx1"/>
                </a:solidFill>
                <a:effectLst/>
                <a:latin typeface="Söhne"/>
              </a:rPr>
              <a:t> alınır ve sonuçlar tekrar RAM'e yazılır.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Bu şekilde, </a:t>
            </a:r>
            <a:r>
              <a:rPr kumimoji="0" lang="tr-TR" altLang="tr-TR" sz="1200" b="0" i="0" u="none" strike="noStrike" cap="none" normalizeH="0" baseline="0" dirty="0" err="1" smtClean="0">
                <a:ln>
                  <a:noFill/>
                </a:ln>
                <a:solidFill>
                  <a:schemeClr val="tx1"/>
                </a:solidFill>
                <a:effectLst/>
                <a:latin typeface="Söhne"/>
              </a:rPr>
              <a:t>RAM'deki</a:t>
            </a:r>
            <a:r>
              <a:rPr kumimoji="0" lang="tr-TR" altLang="tr-TR" sz="1200" b="0" i="0" u="none" strike="noStrike" cap="none" normalizeH="0" baseline="0" dirty="0" smtClean="0">
                <a:ln>
                  <a:noFill/>
                </a:ln>
                <a:solidFill>
                  <a:schemeClr val="tx1"/>
                </a:solidFill>
                <a:effectLst/>
                <a:latin typeface="Söhne"/>
              </a:rPr>
              <a:t> tüm veriler ikili formatta temsil edilir ve işlemcinin anlayabileceği şekilde işlenir.</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2 ve "2" </a:t>
            </a:r>
            <a:r>
              <a:rPr kumimoji="0" lang="tr-TR" altLang="tr-TR" sz="1200" b="0" i="0" u="none" strike="noStrike" cap="none" normalizeH="0" baseline="0" dirty="0" err="1" smtClean="0">
                <a:ln>
                  <a:noFill/>
                </a:ln>
                <a:solidFill>
                  <a:schemeClr val="tx1"/>
                </a:solidFill>
                <a:effectLst/>
                <a:latin typeface="Söhne"/>
              </a:rPr>
              <a:t>nin</a:t>
            </a:r>
            <a:r>
              <a:rPr kumimoji="0" lang="tr-TR" altLang="tr-TR" sz="1200" b="0" i="0" u="none" strike="noStrike" cap="none" normalizeH="0" baseline="0" dirty="0" smtClean="0">
                <a:ln>
                  <a:noFill/>
                </a:ln>
                <a:solidFill>
                  <a:schemeClr val="tx1"/>
                </a:solidFill>
                <a:effectLst/>
                <a:latin typeface="Söhne"/>
              </a:rPr>
              <a:t>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binary tutulma şekli farklı mıdır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Evet, 2 ve "2" gibi sayısal değerlerin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binary olarak tutulma şekilleri farklıdır.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Sayısal bir değer olan 2, ikili (binary) formatta doğrudan temsil edilebilir. Örneğin, 8 bitlik bir hafıza hücresi kullanılarak 2 değeri için "00000010" binary formu kullanılabilir.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Ancak "2" karakteri, bir karakter kodlaması (ASCII veya Unicode gibi) kullanılarak sayısal değere dönüştürülür ve bu dönüşüm sonucunda farklı bir binary form elde edilir. Örneğin, "2" karakteri ASCII kodlamasıyla 50 sayısına dönüştürülür ve 50 değeri için "00110010" binary formu kullanılabilir.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Yani, </a:t>
            </a:r>
            <a:r>
              <a:rPr kumimoji="0" lang="tr-TR" altLang="tr-TR" sz="1200" b="0" i="0" u="none" strike="noStrike" cap="none" normalizeH="0" baseline="0" dirty="0" err="1" smtClean="0">
                <a:ln>
                  <a:noFill/>
                </a:ln>
                <a:solidFill>
                  <a:schemeClr val="tx1"/>
                </a:solidFill>
                <a:effectLst/>
                <a:latin typeface="Söhne"/>
              </a:rPr>
              <a:t>RAM'de</a:t>
            </a:r>
            <a:r>
              <a:rPr kumimoji="0" lang="tr-TR" altLang="tr-TR" sz="1200" b="0" i="0" u="none" strike="noStrike" cap="none" normalizeH="0" baseline="0" dirty="0" smtClean="0">
                <a:ln>
                  <a:noFill/>
                </a:ln>
                <a:solidFill>
                  <a:schemeClr val="tx1"/>
                </a:solidFill>
                <a:effectLst/>
                <a:latin typeface="Söhne"/>
              </a:rPr>
              <a:t> 2 rakamı doğrudan ikili formatta temsil edilirken, "2" karakteri ise karakter kodlamasından kaynaklanan bir sayısal değere dönüştürülerek ikili formatta temsil edilir. Bu farklılıklar, işletim sistemi ve diğer yazılım bileşenleri tarafından işlenirken dikkate alınır.</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Yukarıdaki örnekte 4 ve 2 rakamlarını toplamak istediğimde 4 ve 2 rakamını makine diline kim çevirir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Özür dilerim, yanlış bir ifade kullanmışım. 4 ve 2 gibi sayılar, zaten makine diline çevrilmiş formda bellekte temsil edilir. Bu sayılar doğrudan işlemci tarafından anlaşılabilir formatta bulunur. Yani, işlemci, 4 ve 2 gibi sayıları makine diline çevirme ihtiyacı duymaz çünkü sayılar zaten makine diline uygun şekilde temsil edilmiştir.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Yukarıdaki örnekte, 4 ve 2 sayıları </a:t>
            </a:r>
            <a:r>
              <a:rPr kumimoji="0" lang="tr-TR" altLang="tr-TR" sz="1200" b="0" i="0" u="none" strike="noStrike" cap="none" normalizeH="0" baseline="0" dirty="0" err="1" smtClean="0">
                <a:ln>
                  <a:noFill/>
                </a:ln>
                <a:solidFill>
                  <a:schemeClr val="tx1"/>
                </a:solidFill>
                <a:effectLst/>
                <a:latin typeface="Söhne"/>
              </a:rPr>
              <a:t>excel</a:t>
            </a:r>
            <a:r>
              <a:rPr kumimoji="0" lang="tr-TR" altLang="tr-TR" sz="1200" b="0" i="0" u="none" strike="noStrike" cap="none" normalizeH="0" baseline="0" dirty="0" smtClean="0">
                <a:ln>
                  <a:noFill/>
                </a:ln>
                <a:solidFill>
                  <a:schemeClr val="tx1"/>
                </a:solidFill>
                <a:effectLst/>
                <a:latin typeface="Söhne"/>
              </a:rPr>
              <a:t> dosyasında doğrudan bellekte uygun bir formatta temsil edilir. İşlemci, bu sayıları doğrudan okuyarak ve toplama işlemini gerçekleştirerek sonucu hesaplar.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Özür dilerim, yanlış anlamaya sebep olan ifadeler için. İyi anlamış olmanız önemlidir ve doğru bilgileri sağlamak için elimden geleni yapmaktayım.</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Peki </a:t>
            </a:r>
            <a:r>
              <a:rPr kumimoji="0" lang="tr-TR" altLang="tr-TR" sz="1200" b="0" i="0" u="none" strike="noStrike" cap="none" normalizeH="0" baseline="0" dirty="0" err="1" smtClean="0">
                <a:ln>
                  <a:noFill/>
                </a:ln>
                <a:solidFill>
                  <a:schemeClr val="tx1"/>
                </a:solidFill>
                <a:effectLst/>
                <a:latin typeface="Söhne"/>
              </a:rPr>
              <a:t>excel</a:t>
            </a:r>
            <a:r>
              <a:rPr kumimoji="0" lang="tr-TR" altLang="tr-TR" sz="1200" b="0" i="0" u="none" strike="noStrike" cap="none" normalizeH="0" baseline="0" dirty="0" smtClean="0">
                <a:ln>
                  <a:noFill/>
                </a:ln>
                <a:solidFill>
                  <a:schemeClr val="tx1"/>
                </a:solidFill>
                <a:effectLst/>
                <a:latin typeface="Söhne"/>
              </a:rPr>
              <a:t> tamamen </a:t>
            </a:r>
            <a:r>
              <a:rPr kumimoji="0" lang="tr-TR" altLang="tr-TR" sz="1200" b="0" i="0" u="none" strike="noStrike" cap="none" normalizeH="0" baseline="0" dirty="0" err="1" smtClean="0">
                <a:ln>
                  <a:noFill/>
                </a:ln>
                <a:solidFill>
                  <a:schemeClr val="tx1"/>
                </a:solidFill>
                <a:effectLst/>
                <a:latin typeface="Söhne"/>
              </a:rPr>
              <a:t>python</a:t>
            </a:r>
            <a:r>
              <a:rPr kumimoji="0" lang="tr-TR" altLang="tr-TR" sz="1200" b="0" i="0" u="none" strike="noStrike" cap="none" normalizeH="0" baseline="0" dirty="0" smtClean="0">
                <a:ln>
                  <a:noFill/>
                </a:ln>
                <a:solidFill>
                  <a:schemeClr val="tx1"/>
                </a:solidFill>
                <a:effectLst/>
                <a:latin typeface="Söhne"/>
              </a:rPr>
              <a:t> dili ile yazılmış olsa idi; 2 ve 4 rakamlarını sayısal değere yine de işletim sistemimi dönüştürür idi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err="1" smtClean="0">
                <a:ln>
                  <a:noFill/>
                </a:ln>
                <a:solidFill>
                  <a:schemeClr val="tx1"/>
                </a:solidFill>
                <a:effectLst/>
                <a:latin typeface="Söhne"/>
              </a:rPr>
              <a:t>ChatGPT</a:t>
            </a:r>
            <a:endParaRPr kumimoji="0" lang="tr-TR" altLang="tr-TR" sz="12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200" b="0" i="0" u="none" strike="noStrike" cap="none" normalizeH="0" baseline="0" dirty="0" smtClean="0">
                <a:ln>
                  <a:noFill/>
                </a:ln>
                <a:solidFill>
                  <a:schemeClr val="tx1"/>
                </a:solidFill>
                <a:effectLst/>
                <a:latin typeface="Söhne"/>
              </a:rPr>
              <a:t>Evet, Excel tamamen Python diliyle yazılmış olsa bile, kullanıcıdan girilen 2 ve 4 rakamlarının sayısal değerlere dönüştürülmesi hala işletim sistemi tarafından gerçekleştirilecektir. Python dilinin kendisi de işletim sisteminden bu tür girdileri almak için işletim sistemi </a:t>
            </a:r>
            <a:r>
              <a:rPr kumimoji="0" lang="tr-TR" altLang="tr-TR" sz="1200" b="0" i="0" u="none" strike="noStrike" cap="none" normalizeH="0" baseline="0" dirty="0" err="1" smtClean="0">
                <a:ln>
                  <a:noFill/>
                </a:ln>
                <a:solidFill>
                  <a:schemeClr val="tx1"/>
                </a:solidFill>
                <a:effectLst/>
                <a:latin typeface="Söhne"/>
              </a:rPr>
              <a:t>arayüzlerini</a:t>
            </a:r>
            <a:r>
              <a:rPr kumimoji="0" lang="tr-TR" altLang="tr-TR" sz="1200" b="0" i="0" u="none" strike="noStrike" cap="none" normalizeH="0" baseline="0" dirty="0" smtClean="0">
                <a:ln>
                  <a:noFill/>
                </a:ln>
                <a:solidFill>
                  <a:schemeClr val="tx1"/>
                </a:solidFill>
                <a:effectLst/>
                <a:latin typeface="Söhne"/>
              </a:rPr>
              <a:t> kullanır. Dolayısıyla, Python ile yazılan bir Excel uygulaması da klavyeden girilen rakamları işletim sistemi aracılığıyla alacak ve sayısal değerlere dönüştürecektir. Ardından, bu sayısal değerler üzerinde işlemler gerçekleştirilecektir. İşletim sistemi, kullanıcıdan alınan girdilerin işlenmesi ve dönüştürülmesi sürecinde önemli bir rol oynar.</a:t>
            </a:r>
            <a:endParaRPr kumimoji="0" lang="tr-TR" altLang="tr-TR" sz="2800" b="0" i="0" u="none" strike="noStrike" cap="none" normalizeH="0" baseline="0" dirty="0" smtClean="0">
              <a:ln>
                <a:noFill/>
              </a:ln>
              <a:solidFill>
                <a:schemeClr val="tx1"/>
              </a:solidFill>
              <a:effectLst/>
              <a:latin typeface="Arial" panose="020B0604020202020204" pitchFamily="34" charset="0"/>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endParaRPr lang="tr-TR" sz="1200" b="0" i="0" dirty="0" smtClean="0">
              <a:solidFill>
                <a:srgbClr val="374151"/>
              </a:solidFill>
              <a:effectLst/>
              <a:latin typeface="Söhne"/>
            </a:endParaRPr>
          </a:p>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18</a:t>
            </a:fld>
            <a:endParaRPr lang="tr-TR"/>
          </a:p>
        </p:txBody>
      </p:sp>
    </p:spTree>
    <p:extLst>
      <p:ext uri="{BB962C8B-B14F-4D97-AF65-F5344CB8AC3E}">
        <p14:creationId xmlns:p14="http://schemas.microsoft.com/office/powerpoint/2010/main" val="247899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19</a:t>
            </a:fld>
            <a:endParaRPr lang="tr-TR"/>
          </a:p>
        </p:txBody>
      </p:sp>
    </p:spTree>
    <p:extLst>
      <p:ext uri="{BB962C8B-B14F-4D97-AF65-F5344CB8AC3E}">
        <p14:creationId xmlns:p14="http://schemas.microsoft.com/office/powerpoint/2010/main" val="14995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Bilgisayarlar insan dilini anlamaz. </a:t>
            </a:r>
          </a:p>
          <a:p>
            <a:r>
              <a:rPr lang="tr-TR" dirty="0" smtClean="0"/>
              <a:t>Aslında, en alt düzeyde, bilgisayarlar yalnızca işlem kodlarını (makine dili-binary) temsil eden sayı dizilerini anlar. </a:t>
            </a:r>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Öte yandan, insanların op kodları açısından(binary kod yazmak) program yazması çok zor olacaktır. Programlama dilleri insanların okuması ve anlaması içindir. </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dirty="0" smtClean="0"/>
              <a:t>Üst Düzey Dil:</a:t>
            </a:r>
          </a:p>
          <a:p>
            <a:r>
              <a:rPr lang="tr-TR" dirty="0" smtClean="0"/>
              <a:t>Daha yüksek seviyeli dilin geliştirilmesi, bir programcının herhangi bir kullanıcı tarafından kolayca anlaşılabilecek, insan tarafından okunabilen bir program yazması için yapılır. Kullanılan sözdizimi ve programlama stili, düşük seviyeli dil ile karşılaştırıldığında insanlar tarafından kolayca anlaşılabilir. Yüksek seviyeli bir dilde tek gereksinim derleyici ihtiyacıdır. Üst düzey bir dilde yazılan program bilgisayar sistemi tarafından doğrudan anlaşılmadığı için. Üst düzey programların yürütülmesinden önce, makine düzeyindeki dile dönüştürülmesi gerekir. Üst düzey dil örnekleri C++, C, JAVA, FORTRAN, Pascal, Perl, </a:t>
            </a:r>
            <a:r>
              <a:rPr lang="tr-TR" dirty="0" err="1" smtClean="0"/>
              <a:t>Ruby</a:t>
            </a:r>
            <a:r>
              <a:rPr lang="tr-TR" dirty="0" smtClean="0"/>
              <a:t> ve Visual </a:t>
            </a:r>
            <a:r>
              <a:rPr lang="tr-TR" dirty="0" err="1" smtClean="0"/>
              <a:t>Basic'tir</a:t>
            </a:r>
            <a:r>
              <a:rPr lang="tr-TR"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20</a:t>
            </a:fld>
            <a:endParaRPr lang="tr-TR"/>
          </a:p>
        </p:txBody>
      </p:sp>
    </p:spTree>
    <p:extLst>
      <p:ext uri="{BB962C8B-B14F-4D97-AF65-F5344CB8AC3E}">
        <p14:creationId xmlns:p14="http://schemas.microsoft.com/office/powerpoint/2010/main" val="776711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COMPILER: </a:t>
            </a:r>
          </a:p>
          <a:p>
            <a:r>
              <a:rPr lang="tr-TR" sz="1200" b="0" i="0" kern="1200" dirty="0" err="1" smtClean="0">
                <a:solidFill>
                  <a:schemeClr val="tx1"/>
                </a:solidFill>
                <a:effectLst/>
                <a:latin typeface="+mn-lt"/>
                <a:ea typeface="+mn-ea"/>
                <a:cs typeface="+mn-cs"/>
              </a:rPr>
              <a:t>Converts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doesn’t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a:t>
            </a:r>
            <a:r>
              <a:rPr lang="tr-TR" sz="1200" b="0" i="0" kern="1200" dirty="0" smtClean="0">
                <a:solidFill>
                  <a:schemeClr val="tx1"/>
                </a:solidFill>
                <a:effectLst/>
                <a:latin typeface="+mn-lt"/>
                <a:ea typeface="+mn-ea"/>
                <a:cs typeface="+mn-cs"/>
              </a:rPr>
              <a:t> it.</a:t>
            </a:r>
          </a:p>
          <a:p>
            <a:r>
              <a:rPr lang="tr-TR" sz="1200" b="0" i="0" kern="1200" dirty="0" err="1" smtClean="0">
                <a:solidFill>
                  <a:schemeClr val="tx1"/>
                </a:solidFill>
                <a:effectLst/>
                <a:latin typeface="+mn-lt"/>
                <a:ea typeface="+mn-ea"/>
                <a:cs typeface="+mn-cs"/>
              </a:rPr>
              <a:t>Implementing</a:t>
            </a:r>
            <a:r>
              <a:rPr lang="tr-TR" sz="1200" b="0" i="0" kern="1200" dirty="0" smtClean="0">
                <a:solidFill>
                  <a:schemeClr val="tx1"/>
                </a:solidFill>
                <a:effectLst/>
                <a:latin typeface="+mn-lt"/>
                <a:ea typeface="+mn-ea"/>
                <a:cs typeface="+mn-cs"/>
              </a:rPr>
              <a:t> a </a:t>
            </a:r>
            <a:r>
              <a:rPr lang="tr-TR" sz="1200" b="0" i="0" kern="1200" dirty="0" err="1" smtClean="0">
                <a:solidFill>
                  <a:schemeClr val="tx1"/>
                </a:solidFill>
                <a:effectLst/>
                <a:latin typeface="+mn-lt"/>
                <a:ea typeface="+mn-ea"/>
                <a:cs typeface="+mn-cs"/>
              </a:rPr>
              <a:t>compiler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requires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Each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is </a:t>
            </a:r>
            <a:r>
              <a:rPr lang="tr-TR" sz="1200" b="0" i="0" kern="1200" dirty="0" err="1" smtClean="0">
                <a:solidFill>
                  <a:schemeClr val="tx1"/>
                </a:solidFill>
                <a:effectLst/>
                <a:latin typeface="+mn-lt"/>
                <a:ea typeface="+mn-ea"/>
                <a:cs typeface="+mn-cs"/>
              </a:rPr>
              <a:t>translated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once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program is </a:t>
            </a:r>
            <a:r>
              <a:rPr lang="tr-TR" sz="1200" b="0" i="0" kern="1200" dirty="0" err="1" smtClean="0">
                <a:solidFill>
                  <a:schemeClr val="tx1"/>
                </a:solidFill>
                <a:effectLst/>
                <a:latin typeface="+mn-lt"/>
                <a:ea typeface="+mn-ea"/>
                <a:cs typeface="+mn-cs"/>
              </a:rPr>
              <a:t>faster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more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due</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intermediate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generation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Java, C++, Swift, C#</a:t>
            </a:r>
          </a:p>
          <a:p>
            <a:r>
              <a:rPr lang="tr-TR" sz="1200" b="0" i="0" kern="1200" dirty="0" smtClean="0">
                <a:solidFill>
                  <a:schemeClr val="tx1"/>
                </a:solidFill>
                <a:effectLst/>
                <a:latin typeface="+mn-lt"/>
                <a:ea typeface="+mn-ea"/>
                <a:cs typeface="+mn-cs"/>
              </a:rPr>
              <a:t>Tüm kaynak kodu taradıktan sonra hata mesajı üretir. Bu nedenle hata ayıklama nispeten zordur.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INTERPRETER:</a:t>
            </a:r>
          </a:p>
          <a:p>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No </a:t>
            </a:r>
            <a:r>
              <a:rPr lang="tr-TR" sz="1200" b="0" i="0" kern="1200" dirty="0" err="1" smtClean="0">
                <a:solidFill>
                  <a:schemeClr val="tx1"/>
                </a:solidFill>
                <a:effectLst/>
                <a:latin typeface="+mn-lt"/>
                <a:ea typeface="+mn-ea"/>
                <a:cs typeface="+mn-cs"/>
              </a:rPr>
              <a:t>need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for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 since an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same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can be </a:t>
            </a:r>
            <a:r>
              <a:rPr lang="tr-TR" sz="1200" b="0" i="0" kern="1200" dirty="0" err="1" smtClean="0">
                <a:solidFill>
                  <a:schemeClr val="tx1"/>
                </a:solidFill>
                <a:effectLst/>
                <a:latin typeface="+mn-lt"/>
                <a:ea typeface="+mn-ea"/>
                <a:cs typeface="+mn-cs"/>
              </a:rPr>
              <a:t>analyzed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multiple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times</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programs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slower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take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time to </a:t>
            </a:r>
            <a:r>
              <a:rPr lang="tr-TR" sz="1200" b="0" i="0" kern="1200" dirty="0" err="1" smtClean="0">
                <a:solidFill>
                  <a:schemeClr val="tx1"/>
                </a:solidFill>
                <a:effectLst/>
                <a:latin typeface="+mn-lt"/>
                <a:ea typeface="+mn-ea"/>
                <a:cs typeface="+mn-cs"/>
              </a:rPr>
              <a:t>interpret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than</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compile</a:t>
            </a:r>
            <a:r>
              <a:rPr lang="tr-TR" sz="1200" b="0" i="0" kern="1200" dirty="0" smtClean="0">
                <a:solidFill>
                  <a:schemeClr val="tx1"/>
                </a:solidFill>
                <a:effectLst/>
                <a:latin typeface="+mn-lt"/>
                <a:ea typeface="+mn-ea"/>
                <a:cs typeface="+mn-cs"/>
              </a:rPr>
              <a:t> and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Usually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input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thus</a:t>
            </a:r>
            <a:r>
              <a:rPr lang="tr-TR" sz="1200" b="0" i="0" kern="1200" dirty="0" smtClean="0">
                <a:solidFill>
                  <a:schemeClr val="tx1"/>
                </a:solidFill>
                <a:effectLst/>
                <a:latin typeface="+mn-lt"/>
                <a:ea typeface="+mn-ea"/>
                <a:cs typeface="+mn-cs"/>
              </a:rPr>
              <a:t> it </a:t>
            </a:r>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Ruby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Lisp</a:t>
            </a:r>
            <a:r>
              <a:rPr lang="tr-TR" sz="1200" b="0" i="0" kern="1200" dirty="0" smtClean="0">
                <a:solidFill>
                  <a:schemeClr val="tx1"/>
                </a:solidFill>
                <a:effectLst/>
                <a:latin typeface="+mn-lt"/>
                <a:ea typeface="+mn-ea"/>
                <a:cs typeface="+mn-cs"/>
              </a:rPr>
              <a:t>, PHP, </a:t>
            </a:r>
            <a:r>
              <a:rPr lang="tr-TR" sz="1200" b="0" i="0" kern="1200" dirty="0" err="1" smtClean="0">
                <a:solidFill>
                  <a:schemeClr val="tx1"/>
                </a:solidFill>
                <a:effectLst/>
                <a:latin typeface="+mn-lt"/>
                <a:ea typeface="+mn-ea"/>
                <a:cs typeface="+mn-cs"/>
              </a:rPr>
              <a:t>PowerShell</a:t>
            </a:r>
            <a:r>
              <a:rPr lang="tr-TR" sz="1200" b="0" i="0" kern="1200" dirty="0" smtClean="0">
                <a:solidFill>
                  <a:schemeClr val="tx1"/>
                </a:solidFill>
                <a:effectLst/>
                <a:latin typeface="+mn-lt"/>
                <a:ea typeface="+mn-ea"/>
                <a:cs typeface="+mn-cs"/>
              </a:rPr>
              <a:t>, Python</a:t>
            </a:r>
          </a:p>
          <a:p>
            <a:r>
              <a:rPr lang="tr-TR" sz="1200" b="0" i="0" kern="1200" dirty="0" smtClean="0">
                <a:solidFill>
                  <a:schemeClr val="tx1"/>
                </a:solidFill>
                <a:effectLst/>
                <a:latin typeface="+mn-lt"/>
                <a:ea typeface="+mn-ea"/>
                <a:cs typeface="+mn-cs"/>
              </a:rPr>
              <a:t>Herhangi bir hata olana kadar programı çalıştırır. İlk hata gördüğü yerde durur. Bu nedenle hata ayıklama kolaydır.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Derleyiciler, yorumlayıcılara göre daha hızlıdır. Çünkü yorumlayıcılar ilk kod satırından son kod satırına kadar her satırını teker teker yorumlar ve kodun karşılığındaki işlemi gerçekleştirir. Derleyiciler ise kodların tamamını bilgisayar diline çevirir. Eğer hata varsa, tüm hataları programcıya bildirir. Ancak yorumlayıcılar karşısına ilk çıkan hatayı bildirmektedir, ilk hata çözülene kadar diğer hataları bulamaz çünkü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işlem yapmaktadır.</a:t>
            </a:r>
          </a:p>
          <a:p>
            <a:r>
              <a:rPr lang="tr-TR" sz="1200" b="0" i="0" kern="1200" dirty="0" smtClean="0">
                <a:solidFill>
                  <a:schemeClr val="tx1"/>
                </a:solidFill>
                <a:effectLst/>
                <a:latin typeface="+mn-lt"/>
                <a:ea typeface="+mn-ea"/>
                <a:cs typeface="+mn-cs"/>
              </a:rPr>
              <a:t>Derleyici kullanan program dillerine örnek olarak; Pascal, C++, Ada, Visual Basic, C gibi bir çok örnek verebiliriz.</a:t>
            </a:r>
          </a:p>
          <a:p>
            <a:r>
              <a:rPr lang="tr-TR" sz="1200" b="0" i="0" kern="1200" dirty="0" smtClean="0">
                <a:solidFill>
                  <a:schemeClr val="tx1"/>
                </a:solidFill>
                <a:effectLst/>
                <a:latin typeface="+mn-lt"/>
                <a:ea typeface="+mn-ea"/>
                <a:cs typeface="+mn-cs"/>
              </a:rPr>
              <a:t>Yorumlayıcı kullanan program dillerine örnek olarak; Python, HTML, XML, PHP, </a:t>
            </a:r>
            <a:r>
              <a:rPr lang="tr-TR" sz="1200" b="0" i="0" kern="1200" dirty="0" err="1" smtClean="0">
                <a:solidFill>
                  <a:schemeClr val="tx1"/>
                </a:solidFill>
                <a:effectLst/>
                <a:latin typeface="+mn-lt"/>
                <a:ea typeface="+mn-ea"/>
                <a:cs typeface="+mn-cs"/>
              </a:rPr>
              <a:t>Script</a:t>
            </a:r>
            <a:r>
              <a:rPr lang="tr-TR" sz="1200" b="0" i="0" kern="1200" dirty="0" smtClean="0">
                <a:solidFill>
                  <a:schemeClr val="tx1"/>
                </a:solidFill>
                <a:effectLst/>
                <a:latin typeface="+mn-lt"/>
                <a:ea typeface="+mn-ea"/>
                <a:cs typeface="+mn-cs"/>
              </a:rPr>
              <a:t> Dilleri gibi bir çok örnek verebiliriz.</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Bir kaynak kodu hedef koda çevirdikten sonra çalıştıran ve dolayısıyla koddaki hataları yakalama işlemini ve kodun iyileştirilmesini daha kod çalıştırmadan yapan çeviricilere derleyici,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veya bloklar halinde çalıştırıp sırası gelmeyen satırları hiç çalıştırmayan bu satırlardaki hataları hiçbir zaman göremeyen ve kodun bütününe ait iyileştirmeleri yapamayan çeviricilere de yorumlayıcı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adı verilmektedir.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21</a:t>
            </a:fld>
            <a:endParaRPr lang="tr-TR"/>
          </a:p>
        </p:txBody>
      </p:sp>
    </p:spTree>
    <p:extLst>
      <p:ext uri="{BB962C8B-B14F-4D97-AF65-F5344CB8AC3E}">
        <p14:creationId xmlns:p14="http://schemas.microsoft.com/office/powerpoint/2010/main" val="11442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Bilgisayarı yapısal olarak; </a:t>
            </a:r>
          </a:p>
          <a:p>
            <a:pPr marL="285750" indent="-285750">
              <a:buFont typeface="Arial" panose="020B0604020202020204" pitchFamily="34" charset="0"/>
              <a:buChar char="•"/>
            </a:pPr>
            <a:r>
              <a:rPr lang="tr-TR" dirty="0" smtClean="0"/>
              <a:t>Bilgilerin girilmesi</a:t>
            </a:r>
          </a:p>
          <a:p>
            <a:pPr marL="285750" indent="-285750">
              <a:buFont typeface="Arial" panose="020B0604020202020204" pitchFamily="34" charset="0"/>
              <a:buChar char="•"/>
            </a:pPr>
            <a:r>
              <a:rPr lang="tr-TR" dirty="0" smtClean="0"/>
              <a:t>Girilen bilgilerin belirtilen durumlara göre işlenmesi</a:t>
            </a:r>
          </a:p>
          <a:p>
            <a:pPr marL="285750" indent="-285750">
              <a:buFont typeface="Arial" panose="020B0604020202020204" pitchFamily="34" charset="0"/>
              <a:buChar char="•"/>
            </a:pPr>
            <a:r>
              <a:rPr lang="tr-TR" dirty="0" smtClean="0"/>
              <a:t>İşlem sonuçlarının alınması olarak</a:t>
            </a:r>
          </a:p>
          <a:p>
            <a:endParaRPr lang="tr-TR" dirty="0" smtClean="0"/>
          </a:p>
          <a:p>
            <a:r>
              <a:rPr lang="tr-TR" dirty="0" smtClean="0"/>
              <a:t>Üç temel fonksiyona sahip bir makine şeklinde tanımlayabiliriz. Bu üç temel fonksiyonu gerçekleştirebilmek</a:t>
            </a:r>
          </a:p>
          <a:p>
            <a:r>
              <a:rPr lang="tr-TR" dirty="0" smtClean="0"/>
              <a:t>için sahip olması gereken mimariyi aşağıdaki bölümler oluşturur.</a:t>
            </a: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3</a:t>
            </a:fld>
            <a:endParaRPr lang="tr-TR"/>
          </a:p>
        </p:txBody>
      </p:sp>
    </p:spTree>
    <p:extLst>
      <p:ext uri="{BB962C8B-B14F-4D97-AF65-F5344CB8AC3E}">
        <p14:creationId xmlns:p14="http://schemas.microsoft.com/office/powerpoint/2010/main" val="3567897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COMPILER: </a:t>
            </a:r>
          </a:p>
          <a:p>
            <a:r>
              <a:rPr lang="tr-TR" sz="1200" b="0" i="0" kern="1200" dirty="0" err="1" smtClean="0">
                <a:solidFill>
                  <a:schemeClr val="tx1"/>
                </a:solidFill>
                <a:effectLst/>
                <a:latin typeface="+mn-lt"/>
                <a:ea typeface="+mn-ea"/>
                <a:cs typeface="+mn-cs"/>
              </a:rPr>
              <a:t>Converts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doesn’t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a:t>
            </a:r>
            <a:r>
              <a:rPr lang="tr-TR" sz="1200" b="0" i="0" kern="1200" dirty="0" smtClean="0">
                <a:solidFill>
                  <a:schemeClr val="tx1"/>
                </a:solidFill>
                <a:effectLst/>
                <a:latin typeface="+mn-lt"/>
                <a:ea typeface="+mn-ea"/>
                <a:cs typeface="+mn-cs"/>
              </a:rPr>
              <a:t> it.</a:t>
            </a:r>
          </a:p>
          <a:p>
            <a:r>
              <a:rPr lang="tr-TR" sz="1200" b="0" i="0" kern="1200" dirty="0" err="1" smtClean="0">
                <a:solidFill>
                  <a:schemeClr val="tx1"/>
                </a:solidFill>
                <a:effectLst/>
                <a:latin typeface="+mn-lt"/>
                <a:ea typeface="+mn-ea"/>
                <a:cs typeface="+mn-cs"/>
              </a:rPr>
              <a:t>Implementing</a:t>
            </a:r>
            <a:r>
              <a:rPr lang="tr-TR" sz="1200" b="0" i="0" kern="1200" dirty="0" smtClean="0">
                <a:solidFill>
                  <a:schemeClr val="tx1"/>
                </a:solidFill>
                <a:effectLst/>
                <a:latin typeface="+mn-lt"/>
                <a:ea typeface="+mn-ea"/>
                <a:cs typeface="+mn-cs"/>
              </a:rPr>
              <a:t> a </a:t>
            </a:r>
            <a:r>
              <a:rPr lang="tr-TR" sz="1200" b="0" i="0" kern="1200" dirty="0" err="1" smtClean="0">
                <a:solidFill>
                  <a:schemeClr val="tx1"/>
                </a:solidFill>
                <a:effectLst/>
                <a:latin typeface="+mn-lt"/>
                <a:ea typeface="+mn-ea"/>
                <a:cs typeface="+mn-cs"/>
              </a:rPr>
              <a:t>compiler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requires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Each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is </a:t>
            </a:r>
            <a:r>
              <a:rPr lang="tr-TR" sz="1200" b="0" i="0" kern="1200" dirty="0" err="1" smtClean="0">
                <a:solidFill>
                  <a:schemeClr val="tx1"/>
                </a:solidFill>
                <a:effectLst/>
                <a:latin typeface="+mn-lt"/>
                <a:ea typeface="+mn-ea"/>
                <a:cs typeface="+mn-cs"/>
              </a:rPr>
              <a:t>translated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once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program is </a:t>
            </a:r>
            <a:r>
              <a:rPr lang="tr-TR" sz="1200" b="0" i="0" kern="1200" dirty="0" err="1" smtClean="0">
                <a:solidFill>
                  <a:schemeClr val="tx1"/>
                </a:solidFill>
                <a:effectLst/>
                <a:latin typeface="+mn-lt"/>
                <a:ea typeface="+mn-ea"/>
                <a:cs typeface="+mn-cs"/>
              </a:rPr>
              <a:t>faster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more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due</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intermediate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generation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Compiled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Java, C++, Swift, C#</a:t>
            </a:r>
          </a:p>
          <a:p>
            <a:r>
              <a:rPr lang="tr-TR" sz="1200" b="0" i="0" kern="1200" dirty="0" smtClean="0">
                <a:solidFill>
                  <a:schemeClr val="tx1"/>
                </a:solidFill>
                <a:effectLst/>
                <a:latin typeface="+mn-lt"/>
                <a:ea typeface="+mn-ea"/>
                <a:cs typeface="+mn-cs"/>
              </a:rPr>
              <a:t>Tüm kaynak kodu taradıktan sonra hata mesajı üretir. Bu nedenle hata ayıklama nispeten zordur.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INTERPRETER:</a:t>
            </a:r>
          </a:p>
          <a:p>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No </a:t>
            </a:r>
            <a:r>
              <a:rPr lang="tr-TR" sz="1200" b="0" i="0" kern="1200" dirty="0" err="1" smtClean="0">
                <a:solidFill>
                  <a:schemeClr val="tx1"/>
                </a:solidFill>
                <a:effectLst/>
                <a:latin typeface="+mn-lt"/>
                <a:ea typeface="+mn-ea"/>
                <a:cs typeface="+mn-cs"/>
              </a:rPr>
              <a:t>need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for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knowledge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about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target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machine</a:t>
            </a:r>
            <a:r>
              <a:rPr lang="tr-TR" sz="1200" b="0" i="0" kern="1200" dirty="0" smtClean="0">
                <a:solidFill>
                  <a:schemeClr val="tx1"/>
                </a:solidFill>
                <a:effectLst/>
                <a:latin typeface="+mn-lt"/>
                <a:ea typeface="+mn-ea"/>
                <a:cs typeface="+mn-cs"/>
              </a:rPr>
              <a:t>, since an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The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same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instruction</a:t>
            </a:r>
            <a:r>
              <a:rPr lang="tr-TR" sz="1200" b="0" i="0" kern="1200" dirty="0" smtClean="0">
                <a:solidFill>
                  <a:schemeClr val="tx1"/>
                </a:solidFill>
                <a:effectLst/>
                <a:latin typeface="+mn-lt"/>
                <a:ea typeface="+mn-ea"/>
                <a:cs typeface="+mn-cs"/>
              </a:rPr>
              <a:t> can be </a:t>
            </a:r>
            <a:r>
              <a:rPr lang="tr-TR" sz="1200" b="0" i="0" kern="1200" dirty="0" err="1" smtClean="0">
                <a:solidFill>
                  <a:schemeClr val="tx1"/>
                </a:solidFill>
                <a:effectLst/>
                <a:latin typeface="+mn-lt"/>
                <a:ea typeface="+mn-ea"/>
                <a:cs typeface="+mn-cs"/>
              </a:rPr>
              <a:t>analyzed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multiple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times</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programs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are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slower</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 but </a:t>
            </a:r>
            <a:r>
              <a:rPr lang="tr-TR" sz="1200" b="0" i="0" kern="1200" dirty="0" err="1" smtClean="0">
                <a:solidFill>
                  <a:schemeClr val="tx1"/>
                </a:solidFill>
                <a:effectLst/>
                <a:latin typeface="+mn-lt"/>
                <a:ea typeface="+mn-ea"/>
                <a:cs typeface="+mn-cs"/>
              </a:rPr>
              <a:t>take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time to </a:t>
            </a:r>
            <a:r>
              <a:rPr lang="tr-TR" sz="1200" b="0" i="0" kern="1200" dirty="0" err="1" smtClean="0">
                <a:solidFill>
                  <a:schemeClr val="tx1"/>
                </a:solidFill>
                <a:effectLst/>
                <a:latin typeface="+mn-lt"/>
                <a:ea typeface="+mn-ea"/>
                <a:cs typeface="+mn-cs"/>
              </a:rPr>
              <a:t>interpret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than</a:t>
            </a:r>
            <a:r>
              <a:rPr lang="tr-TR" sz="1200" b="0" i="0" kern="1200" dirty="0" smtClean="0">
                <a:solidFill>
                  <a:schemeClr val="tx1"/>
                </a:solidFill>
                <a:effectLst/>
                <a:latin typeface="+mn-lt"/>
                <a:ea typeface="+mn-ea"/>
                <a:cs typeface="+mn-cs"/>
              </a:rPr>
              <a:t> to </a:t>
            </a:r>
            <a:r>
              <a:rPr lang="tr-TR" sz="1200" b="0" i="0" kern="1200" dirty="0" err="1" smtClean="0">
                <a:solidFill>
                  <a:schemeClr val="tx1"/>
                </a:solidFill>
                <a:effectLst/>
                <a:latin typeface="+mn-lt"/>
                <a:ea typeface="+mn-ea"/>
                <a:cs typeface="+mn-cs"/>
              </a:rPr>
              <a:t>compile</a:t>
            </a:r>
            <a:r>
              <a:rPr lang="tr-TR" sz="1200" b="0" i="0" kern="1200" dirty="0" smtClean="0">
                <a:solidFill>
                  <a:schemeClr val="tx1"/>
                </a:solidFill>
                <a:effectLst/>
                <a:latin typeface="+mn-lt"/>
                <a:ea typeface="+mn-ea"/>
                <a:cs typeface="+mn-cs"/>
              </a:rPr>
              <a:t> and </a:t>
            </a:r>
            <a:r>
              <a:rPr lang="tr-TR" sz="1200" b="0" i="0" kern="1200" dirty="0" err="1" smtClean="0">
                <a:solidFill>
                  <a:schemeClr val="tx1"/>
                </a:solidFill>
                <a:effectLst/>
                <a:latin typeface="+mn-lt"/>
                <a:ea typeface="+mn-ea"/>
                <a:cs typeface="+mn-cs"/>
              </a:rPr>
              <a:t>run</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Usually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executes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input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directly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thus</a:t>
            </a:r>
            <a:r>
              <a:rPr lang="tr-TR" sz="1200" b="0" i="0" kern="1200" dirty="0" smtClean="0">
                <a:solidFill>
                  <a:schemeClr val="tx1"/>
                </a:solidFill>
                <a:effectLst/>
                <a:latin typeface="+mn-lt"/>
                <a:ea typeface="+mn-ea"/>
                <a:cs typeface="+mn-cs"/>
              </a:rPr>
              <a:t> it </a:t>
            </a:r>
            <a:r>
              <a:rPr lang="tr-TR" sz="1200" b="0" i="0" kern="1200" dirty="0" err="1" smtClean="0">
                <a:solidFill>
                  <a:schemeClr val="tx1"/>
                </a:solidFill>
                <a:effectLst/>
                <a:latin typeface="+mn-lt"/>
                <a:ea typeface="+mn-ea"/>
                <a:cs typeface="+mn-cs"/>
              </a:rPr>
              <a:t>consumes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less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memory</a:t>
            </a:r>
            <a:r>
              <a:rPr lang="tr-TR" sz="1200" b="0" i="0" kern="1200" dirty="0" smtClean="0">
                <a:solidFill>
                  <a:schemeClr val="tx1"/>
                </a:solidFill>
                <a:effectLst/>
                <a:latin typeface="+mn-lt"/>
                <a:ea typeface="+mn-ea"/>
                <a:cs typeface="+mn-cs"/>
              </a:rPr>
              <a:t>.</a:t>
            </a:r>
          </a:p>
          <a:p>
            <a:r>
              <a:rPr lang="tr-TR" sz="1200" b="0" i="0" kern="1200" dirty="0" err="1" smtClean="0">
                <a:solidFill>
                  <a:schemeClr val="tx1"/>
                </a:solidFill>
                <a:effectLst/>
                <a:latin typeface="+mn-lt"/>
                <a:ea typeface="+mn-ea"/>
                <a:cs typeface="+mn-cs"/>
              </a:rPr>
              <a:t>Interpreted</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language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examples</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Ruby</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Lisp</a:t>
            </a:r>
            <a:r>
              <a:rPr lang="tr-TR" sz="1200" b="0" i="0" kern="1200" dirty="0" smtClean="0">
                <a:solidFill>
                  <a:schemeClr val="tx1"/>
                </a:solidFill>
                <a:effectLst/>
                <a:latin typeface="+mn-lt"/>
                <a:ea typeface="+mn-ea"/>
                <a:cs typeface="+mn-cs"/>
              </a:rPr>
              <a:t>, PHP, </a:t>
            </a:r>
            <a:r>
              <a:rPr lang="tr-TR" sz="1200" b="0" i="0" kern="1200" dirty="0" err="1" smtClean="0">
                <a:solidFill>
                  <a:schemeClr val="tx1"/>
                </a:solidFill>
                <a:effectLst/>
                <a:latin typeface="+mn-lt"/>
                <a:ea typeface="+mn-ea"/>
                <a:cs typeface="+mn-cs"/>
              </a:rPr>
              <a:t>PowerShell</a:t>
            </a:r>
            <a:r>
              <a:rPr lang="tr-TR" sz="1200" b="0" i="0" kern="1200" dirty="0" smtClean="0">
                <a:solidFill>
                  <a:schemeClr val="tx1"/>
                </a:solidFill>
                <a:effectLst/>
                <a:latin typeface="+mn-lt"/>
                <a:ea typeface="+mn-ea"/>
                <a:cs typeface="+mn-cs"/>
              </a:rPr>
              <a:t>, Python</a:t>
            </a:r>
          </a:p>
          <a:p>
            <a:r>
              <a:rPr lang="tr-TR" sz="1200" b="0" i="0" kern="1200" dirty="0" smtClean="0">
                <a:solidFill>
                  <a:schemeClr val="tx1"/>
                </a:solidFill>
                <a:effectLst/>
                <a:latin typeface="+mn-lt"/>
                <a:ea typeface="+mn-ea"/>
                <a:cs typeface="+mn-cs"/>
              </a:rPr>
              <a:t>Herhangi bir hata olana kadar programı çalıştırır. İlk hata gördüğü yerde durur. Bu nedenle hata ayıklama kolaydır.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Derleyiciler, yorumlayıcılara göre daha hızlıdır. Çünkü yorumlayıcılar ilk kod satırından son kod satırına kadar her satırını teker teker yorumlar ve kodun karşılığındaki işlemi gerçekleştirir. Derleyiciler ise kodların tamamını bilgisayar diline çevirir. Eğer hata varsa, tüm hataları programcıya bildirir. Ancak yorumlayıcılar karşısına ilk çıkan hatayı bildirmektedir, ilk hata çözülene kadar diğer hataları bulamaz çünkü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işlem yapmaktadır.</a:t>
            </a:r>
          </a:p>
          <a:p>
            <a:r>
              <a:rPr lang="tr-TR" sz="1200" b="0" i="0" kern="1200" dirty="0" smtClean="0">
                <a:solidFill>
                  <a:schemeClr val="tx1"/>
                </a:solidFill>
                <a:effectLst/>
                <a:latin typeface="+mn-lt"/>
                <a:ea typeface="+mn-ea"/>
                <a:cs typeface="+mn-cs"/>
              </a:rPr>
              <a:t>Derleyici kullanan program dillerine örnek olarak; Pascal, C++, Ada, Visual Basic, C gibi bir çok örnek verebiliriz.</a:t>
            </a:r>
          </a:p>
          <a:p>
            <a:r>
              <a:rPr lang="tr-TR" sz="1200" b="0" i="0" kern="1200" dirty="0" smtClean="0">
                <a:solidFill>
                  <a:schemeClr val="tx1"/>
                </a:solidFill>
                <a:effectLst/>
                <a:latin typeface="+mn-lt"/>
                <a:ea typeface="+mn-ea"/>
                <a:cs typeface="+mn-cs"/>
              </a:rPr>
              <a:t>Yorumlayıcı kullanan program dillerine örnek olarak; Python, HTML, XML, PHP, </a:t>
            </a:r>
            <a:r>
              <a:rPr lang="tr-TR" sz="1200" b="0" i="0" kern="1200" dirty="0" err="1" smtClean="0">
                <a:solidFill>
                  <a:schemeClr val="tx1"/>
                </a:solidFill>
                <a:effectLst/>
                <a:latin typeface="+mn-lt"/>
                <a:ea typeface="+mn-ea"/>
                <a:cs typeface="+mn-cs"/>
              </a:rPr>
              <a:t>Script</a:t>
            </a:r>
            <a:r>
              <a:rPr lang="tr-TR" sz="1200" b="0" i="0" kern="1200" dirty="0" smtClean="0">
                <a:solidFill>
                  <a:schemeClr val="tx1"/>
                </a:solidFill>
                <a:effectLst/>
                <a:latin typeface="+mn-lt"/>
                <a:ea typeface="+mn-ea"/>
                <a:cs typeface="+mn-cs"/>
              </a:rPr>
              <a:t> Dilleri gibi bir çok örnek verebiliriz.</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Bir kaynak kodu hedef koda çevirdikten sonra çalıştıran ve dolayısıyla koddaki hataları yakalama işlemini ve kodun iyileştirilmesini daha kod çalıştırmadan yapan çeviricilere derleyici,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veya bloklar halinde çalıştırıp sırası gelmeyen satırları hiç çalıştırmayan bu satırlardaki hataları hiçbir zaman göremeyen ve kodun bütününe ait iyileştirmeleri yapamayan çeviricilere de yorumlayıcı (</a:t>
            </a:r>
            <a:r>
              <a:rPr lang="tr-TR" sz="1200" b="0" i="0" kern="1200" dirty="0" err="1" smtClean="0">
                <a:solidFill>
                  <a:schemeClr val="tx1"/>
                </a:solidFill>
                <a:effectLst/>
                <a:latin typeface="+mn-lt"/>
                <a:ea typeface="+mn-ea"/>
                <a:cs typeface="+mn-cs"/>
              </a:rPr>
              <a:t>interpreter</a:t>
            </a:r>
            <a:r>
              <a:rPr lang="tr-TR" sz="1200" b="0" i="0" kern="1200" dirty="0" smtClean="0">
                <a:solidFill>
                  <a:schemeClr val="tx1"/>
                </a:solidFill>
                <a:effectLst/>
                <a:latin typeface="+mn-lt"/>
                <a:ea typeface="+mn-ea"/>
                <a:cs typeface="+mn-cs"/>
              </a:rPr>
              <a:t>) adı verilmektedir.</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22</a:t>
            </a:fld>
            <a:endParaRPr lang="tr-TR"/>
          </a:p>
        </p:txBody>
      </p:sp>
    </p:spTree>
    <p:extLst>
      <p:ext uri="{BB962C8B-B14F-4D97-AF65-F5344CB8AC3E}">
        <p14:creationId xmlns:p14="http://schemas.microsoft.com/office/powerpoint/2010/main" val="2077583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Ne demiş idik</a:t>
            </a:r>
            <a:r>
              <a:rPr lang="tr-TR" baseline="0" dirty="0" smtClean="0"/>
              <a:t> ? </a:t>
            </a:r>
          </a:p>
          <a:p>
            <a:endParaRPr lang="tr-TR" baseline="0" dirty="0" smtClean="0"/>
          </a:p>
          <a:p>
            <a:pPr marL="285750" indent="-285750">
              <a:buFont typeface="Arial" panose="020B0604020202020204" pitchFamily="34" charset="0"/>
              <a:buChar char="•"/>
            </a:pPr>
            <a:r>
              <a:rPr lang="tr-TR" dirty="0" smtClean="0"/>
              <a:t>Yorumlayıcı, kaynak kodunu </a:t>
            </a:r>
            <a:r>
              <a:rPr lang="tr-TR" b="1" dirty="0" smtClean="0"/>
              <a:t>doğrudan</a:t>
            </a:r>
            <a:r>
              <a:rPr lang="tr-TR" dirty="0" smtClean="0"/>
              <a:t> analiz eder ve </a:t>
            </a:r>
            <a:r>
              <a:rPr lang="tr-TR" b="1" dirty="0" smtClean="0"/>
              <a:t>yürütür</a:t>
            </a:r>
            <a:r>
              <a:rPr lang="tr-TR" dirty="0" smtClean="0"/>
              <a:t>. Hedef makineye ihtiyaç yoktur.</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dirty="0" smtClean="0"/>
              <a:t>Yorumlayıcılar ilk kod satırından son kod satırına kadar her satırını teker teker yorumlar</a:t>
            </a:r>
            <a:r>
              <a:rPr lang="tr-TR" baseline="0" dirty="0" smtClean="0"/>
              <a:t> ve yorumladıkça yürütür.</a:t>
            </a:r>
            <a:r>
              <a:rPr lang="tr-TR" dirty="0" smtClean="0"/>
              <a:t> (Derleyici</a:t>
            </a:r>
            <a:r>
              <a:rPr lang="tr-TR" baseline="0" dirty="0" smtClean="0"/>
              <a:t> ise kodun tamamını makine diline çevirir sonrasında yürütme işlemini tüm kod bloğu için gerçekleştirir.)</a:t>
            </a:r>
            <a:endParaRPr lang="tr-TR" dirty="0" smtClean="0"/>
          </a:p>
          <a:p>
            <a:pPr marL="285750" indent="-285750">
              <a:buFont typeface="Arial" panose="020B0604020202020204" pitchFamily="34" charset="0"/>
              <a:buChar char="•"/>
            </a:pPr>
            <a:endParaRPr lang="tr-TR" dirty="0" smtClean="0"/>
          </a:p>
          <a:p>
            <a:pPr marL="0" indent="0">
              <a:buFont typeface="Arial" panose="020B0604020202020204" pitchFamily="34" charset="0"/>
              <a:buNone/>
            </a:pPr>
            <a:endParaRPr lang="tr-TR" dirty="0" smtClean="0"/>
          </a:p>
          <a:p>
            <a:pPr marL="0" indent="0">
              <a:buFont typeface="Arial" panose="020B0604020202020204" pitchFamily="34" charset="0"/>
              <a:buNone/>
            </a:pPr>
            <a:r>
              <a:rPr lang="tr-TR" dirty="0" smtClean="0"/>
              <a:t>NOT:</a:t>
            </a:r>
          </a:p>
          <a:p>
            <a:pPr marL="0" indent="0">
              <a:buFont typeface="Arial" panose="020B0604020202020204" pitchFamily="34" charset="0"/>
              <a:buNone/>
            </a:pPr>
            <a:r>
              <a:rPr lang="tr-TR" sz="1200" b="0" i="0" kern="1200" dirty="0" smtClean="0">
                <a:solidFill>
                  <a:schemeClr val="tx1"/>
                </a:solidFill>
                <a:effectLst/>
                <a:latin typeface="+mn-lt"/>
                <a:ea typeface="+mn-ea"/>
                <a:cs typeface="+mn-cs"/>
              </a:rPr>
              <a:t>Derleyici veya yorumlayıcı, kaynak kodunu hedeflenen platformda çalıştırılabilir bir forma dönüştüren sistem yazılımıdır.</a:t>
            </a:r>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23</a:t>
            </a:fld>
            <a:endParaRPr lang="tr-TR"/>
          </a:p>
        </p:txBody>
      </p:sp>
    </p:spTree>
    <p:extLst>
      <p:ext uri="{BB962C8B-B14F-4D97-AF65-F5344CB8AC3E}">
        <p14:creationId xmlns:p14="http://schemas.microsoft.com/office/powerpoint/2010/main" val="216631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Python'un</a:t>
            </a:r>
            <a:r>
              <a:rPr lang="tr-TR" dirty="0" smtClean="0"/>
              <a:t> bir programlama dilinde yazıldığını söyleyemezsiniz, çünkü bir dil olarak Python sadece bir dizi kuraldır.(sözdizimi kuralları veya standart işlevlerin açıklamaları gibi). Yani İngilizce yazılmış diyebiliriz :).</a:t>
            </a:r>
          </a:p>
          <a:p>
            <a:endParaRPr lang="tr-TR" dirty="0" smtClean="0"/>
          </a:p>
          <a:p>
            <a:r>
              <a:rPr lang="tr-TR" dirty="0" smtClean="0"/>
              <a:t>Çoğu modern işletim sistemi C ile yazıldığından, modern yüksek seviyeli diller için derleyiciler/tercümanlar da C ile yazılır. Python bir istisna değildir - en popüler/"geleneksel" uygulaması CPython olarak adlandırılır ve C ile yazılır.</a:t>
            </a:r>
          </a:p>
          <a:p>
            <a:endParaRPr lang="tr-TR" dirty="0" smtClean="0"/>
          </a:p>
          <a:p>
            <a:r>
              <a:rPr lang="tr-TR" dirty="0" smtClean="0"/>
              <a:t>Derleyici, yüksek seviyeli bir dilde yazılmış kaynak kodunu düşük seviyeli makine diline çeviren bir bilgisayar programıdır. Bir programlama dilinde yazılan kodu, kodun tanımını değiştirmeden başka bir dile çevirir.</a:t>
            </a:r>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err="1" smtClean="0"/>
              <a:t>Implementation</a:t>
            </a:r>
            <a:r>
              <a:rPr lang="tr-TR" dirty="0" smtClean="0"/>
              <a:t> </a:t>
            </a:r>
            <a:r>
              <a:rPr lang="tr-TR" dirty="0" err="1" smtClean="0"/>
              <a:t>refers</a:t>
            </a:r>
            <a:r>
              <a:rPr lang="tr-TR" dirty="0" smtClean="0"/>
              <a:t> to </a:t>
            </a:r>
            <a:r>
              <a:rPr lang="tr-TR" dirty="0" err="1" smtClean="0"/>
              <a:t>the</a:t>
            </a:r>
            <a:r>
              <a:rPr lang="tr-TR" dirty="0" smtClean="0"/>
              <a:t> </a:t>
            </a:r>
            <a:r>
              <a:rPr lang="tr-TR" dirty="0" err="1" smtClean="0"/>
              <a:t>way</a:t>
            </a:r>
            <a:r>
              <a:rPr lang="tr-TR" dirty="0" smtClean="0"/>
              <a:t> </a:t>
            </a:r>
            <a:r>
              <a:rPr lang="tr-TR" dirty="0" err="1" smtClean="0"/>
              <a:t>the</a:t>
            </a:r>
            <a:r>
              <a:rPr lang="tr-TR" dirty="0" smtClean="0"/>
              <a:t> </a:t>
            </a:r>
            <a:r>
              <a:rPr lang="tr-TR" dirty="0" err="1" smtClean="0"/>
              <a:t>interpreter</a:t>
            </a:r>
            <a:r>
              <a:rPr lang="tr-TR" dirty="0" smtClean="0"/>
              <a:t> </a:t>
            </a:r>
            <a:r>
              <a:rPr lang="tr-TR" dirty="0" err="1" smtClean="0"/>
              <a:t>was</a:t>
            </a:r>
            <a:r>
              <a:rPr lang="tr-TR" dirty="0" smtClean="0"/>
              <a:t> </a:t>
            </a:r>
            <a:r>
              <a:rPr lang="tr-TR" dirty="0" err="1" smtClean="0"/>
              <a:t>written</a:t>
            </a:r>
            <a:r>
              <a:rPr lang="tr-TR" dirty="0" smtClean="0"/>
              <a:t> – </a:t>
            </a:r>
            <a:r>
              <a:rPr lang="tr-TR" dirty="0" err="1" smtClean="0"/>
              <a:t>what</a:t>
            </a:r>
            <a:r>
              <a:rPr lang="tr-TR" dirty="0" smtClean="0"/>
              <a:t> </a:t>
            </a:r>
            <a:r>
              <a:rPr lang="tr-TR" dirty="0" err="1" smtClean="0"/>
              <a:t>languages</a:t>
            </a:r>
            <a:r>
              <a:rPr lang="tr-TR" dirty="0" smtClean="0"/>
              <a:t> </a:t>
            </a:r>
            <a:r>
              <a:rPr lang="tr-TR" dirty="0" err="1" smtClean="0"/>
              <a:t>were</a:t>
            </a:r>
            <a:r>
              <a:rPr lang="tr-TR" dirty="0" smtClean="0"/>
              <a:t> </a:t>
            </a:r>
            <a:r>
              <a:rPr lang="tr-TR" dirty="0" err="1" smtClean="0"/>
              <a:t>used</a:t>
            </a:r>
            <a:r>
              <a:rPr lang="tr-TR" dirty="0" smtClean="0"/>
              <a:t> and </a:t>
            </a:r>
            <a:r>
              <a:rPr lang="tr-TR" dirty="0" err="1" smtClean="0"/>
              <a:t>what</a:t>
            </a:r>
            <a:r>
              <a:rPr lang="tr-TR" dirty="0" smtClean="0"/>
              <a:t> is </a:t>
            </a:r>
            <a:r>
              <a:rPr lang="tr-TR" dirty="0" err="1" smtClean="0"/>
              <a:t>the</a:t>
            </a:r>
            <a:r>
              <a:rPr lang="tr-TR" dirty="0" smtClean="0"/>
              <a:t> </a:t>
            </a:r>
            <a:r>
              <a:rPr lang="tr-TR" dirty="0" err="1" smtClean="0"/>
              <a:t>purpose</a:t>
            </a:r>
            <a:r>
              <a:rPr lang="tr-TR" dirty="0" smtClean="0"/>
              <a:t> of </a:t>
            </a:r>
            <a:r>
              <a:rPr lang="tr-TR" dirty="0" err="1" smtClean="0"/>
              <a:t>that</a:t>
            </a:r>
            <a:r>
              <a:rPr lang="tr-TR" dirty="0" smtClean="0"/>
              <a:t> </a:t>
            </a:r>
            <a:r>
              <a:rPr lang="tr-TR" dirty="0" err="1" smtClean="0"/>
              <a:t>specific</a:t>
            </a:r>
            <a:r>
              <a:rPr lang="tr-TR" dirty="0" smtClean="0"/>
              <a:t> </a:t>
            </a:r>
            <a:r>
              <a:rPr lang="tr-TR" dirty="0" err="1" smtClean="0"/>
              <a:t>interpreter</a:t>
            </a:r>
            <a:r>
              <a:rPr lang="tr-TR" dirty="0" smtClean="0"/>
              <a:t>.</a:t>
            </a:r>
          </a:p>
          <a:p>
            <a:endParaRPr lang="tr-TR" dirty="0" smtClean="0"/>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24</a:t>
            </a:fld>
            <a:endParaRPr lang="tr-TR"/>
          </a:p>
        </p:txBody>
      </p:sp>
    </p:spTree>
    <p:extLst>
      <p:ext uri="{BB962C8B-B14F-4D97-AF65-F5344CB8AC3E}">
        <p14:creationId xmlns:p14="http://schemas.microsoft.com/office/powerpoint/2010/main" val="603326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Python first </a:t>
            </a:r>
            <a:r>
              <a:rPr lang="en-US" sz="1200" b="1" i="0" kern="1200" dirty="0" smtClean="0">
                <a:solidFill>
                  <a:schemeClr val="tx1"/>
                </a:solidFill>
                <a:effectLst/>
                <a:latin typeface="+mn-lt"/>
                <a:ea typeface="+mn-ea"/>
                <a:cs typeface="+mn-cs"/>
              </a:rPr>
              <a:t>compiles</a:t>
            </a:r>
            <a:r>
              <a:rPr lang="en-US" sz="1200" b="0" i="0" kern="1200" dirty="0" smtClean="0">
                <a:solidFill>
                  <a:schemeClr val="tx1"/>
                </a:solidFill>
                <a:effectLst/>
                <a:latin typeface="+mn-lt"/>
                <a:ea typeface="+mn-ea"/>
                <a:cs typeface="+mn-cs"/>
              </a:rPr>
              <a:t> your source code (.</a:t>
            </a:r>
            <a:r>
              <a:rPr lang="en-US" sz="1200" b="0" i="0" kern="1200" dirty="0" err="1" smtClean="0">
                <a:solidFill>
                  <a:schemeClr val="tx1"/>
                </a:solidFill>
                <a:effectLst/>
                <a:latin typeface="+mn-lt"/>
                <a:ea typeface="+mn-ea"/>
                <a:cs typeface="+mn-cs"/>
              </a:rPr>
              <a:t>py</a:t>
            </a:r>
            <a:r>
              <a:rPr lang="en-US" sz="1200" b="0" i="0" kern="1200" dirty="0" smtClean="0">
                <a:solidFill>
                  <a:schemeClr val="tx1"/>
                </a:solidFill>
                <a:effectLst/>
                <a:latin typeface="+mn-lt"/>
                <a:ea typeface="+mn-ea"/>
                <a:cs typeface="+mn-cs"/>
              </a:rPr>
              <a:t> file) into a format known as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 Compilation is simply a translation step, and byte code is a lower-level, and platform-independent, representation of your source code. Compiled code is usually stored in </a:t>
            </a:r>
            <a:r>
              <a:rPr lang="en-US" sz="1200" b="1" i="0" kern="1200" dirty="0" smtClean="0">
                <a:solidFill>
                  <a:schemeClr val="tx1"/>
                </a:solidFill>
                <a:effectLst/>
                <a:latin typeface="+mn-lt"/>
                <a:ea typeface="+mn-ea"/>
                <a:cs typeface="+mn-cs"/>
              </a:rPr>
              <a:t>.</a:t>
            </a:r>
            <a:r>
              <a:rPr lang="en-US" sz="1200" b="1" i="0" kern="1200" dirty="0" err="1" smtClean="0">
                <a:solidFill>
                  <a:schemeClr val="tx1"/>
                </a:solidFill>
                <a:effectLst/>
                <a:latin typeface="+mn-lt"/>
                <a:ea typeface="+mn-ea"/>
                <a:cs typeface="+mn-cs"/>
              </a:rPr>
              <a:t>pyc</a:t>
            </a:r>
            <a:r>
              <a:rPr lang="en-US" sz="1200" b="1" i="0" kern="1200" dirty="0" smtClean="0">
                <a:solidFill>
                  <a:schemeClr val="tx1"/>
                </a:solidFill>
                <a:effectLst/>
                <a:latin typeface="+mn-lt"/>
                <a:ea typeface="+mn-ea"/>
                <a:cs typeface="+mn-cs"/>
              </a:rPr>
              <a:t> files</a:t>
            </a:r>
            <a:r>
              <a:rPr lang="en-US" sz="1200" b="0" i="0" kern="1200" dirty="0" smtClean="0">
                <a:solidFill>
                  <a:schemeClr val="tx1"/>
                </a:solidFill>
                <a:effectLst/>
                <a:latin typeface="+mn-lt"/>
                <a:ea typeface="+mn-ea"/>
                <a:cs typeface="+mn-cs"/>
              </a:rPr>
              <a:t> , and is regenerated when the source is updated, or when otherwise necessary. In order to distribute a program to people who already have </a:t>
            </a:r>
            <a:r>
              <a:rPr lang="en-US" sz="1200" b="1" i="0" kern="1200" dirty="0" smtClean="0">
                <a:solidFill>
                  <a:schemeClr val="tx1"/>
                </a:solidFill>
                <a:effectLst/>
                <a:latin typeface="+mn-lt"/>
                <a:ea typeface="+mn-ea"/>
                <a:cs typeface="+mn-cs"/>
              </a:rPr>
              <a:t>Python</a:t>
            </a:r>
            <a:r>
              <a:rPr lang="en-US" sz="1200" b="0" i="0" kern="1200" dirty="0" smtClean="0">
                <a:solidFill>
                  <a:schemeClr val="tx1"/>
                </a:solidFill>
                <a:effectLst/>
                <a:latin typeface="+mn-lt"/>
                <a:ea typeface="+mn-ea"/>
                <a:cs typeface="+mn-cs"/>
              </a:rPr>
              <a:t> installed, you can ship either the .</a:t>
            </a:r>
            <a:r>
              <a:rPr lang="en-US" sz="1200" b="0" i="0" kern="1200" dirty="0" err="1" smtClean="0">
                <a:solidFill>
                  <a:schemeClr val="tx1"/>
                </a:solidFill>
                <a:effectLst/>
                <a:latin typeface="+mn-lt"/>
                <a:ea typeface="+mn-ea"/>
                <a:cs typeface="+mn-cs"/>
              </a:rPr>
              <a:t>py</a:t>
            </a:r>
            <a:r>
              <a:rPr lang="en-US" sz="1200" b="0" i="0" kern="1200" dirty="0" smtClean="0">
                <a:solidFill>
                  <a:schemeClr val="tx1"/>
                </a:solidFill>
                <a:effectLst/>
                <a:latin typeface="+mn-lt"/>
                <a:ea typeface="+mn-ea"/>
                <a:cs typeface="+mn-cs"/>
              </a:rPr>
              <a:t> files or the .</a:t>
            </a:r>
            <a:r>
              <a:rPr lang="en-US" sz="1200" b="0" i="0" kern="1200" dirty="0" err="1" smtClean="0">
                <a:solidFill>
                  <a:schemeClr val="tx1"/>
                </a:solidFill>
                <a:effectLst/>
                <a:latin typeface="+mn-lt"/>
                <a:ea typeface="+mn-ea"/>
                <a:cs typeface="+mn-cs"/>
              </a:rPr>
              <a:t>pyc</a:t>
            </a:r>
            <a:r>
              <a:rPr lang="en-US" sz="1200" b="0" i="0" kern="1200" dirty="0" smtClean="0">
                <a:solidFill>
                  <a:schemeClr val="tx1"/>
                </a:solidFill>
                <a:effectLst/>
                <a:latin typeface="+mn-lt"/>
                <a:ea typeface="+mn-ea"/>
                <a:cs typeface="+mn-cs"/>
              </a:rPr>
              <a:t> files.</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bytecode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pyc</a:t>
            </a:r>
            <a:r>
              <a:rPr lang="en-US" sz="1200" b="0" i="0" kern="1200" dirty="0" smtClean="0">
                <a:solidFill>
                  <a:schemeClr val="tx1"/>
                </a:solidFill>
                <a:effectLst/>
                <a:latin typeface="+mn-lt"/>
                <a:ea typeface="+mn-ea"/>
                <a:cs typeface="+mn-cs"/>
              </a:rPr>
              <a:t> file) is loaded into the Python runtime and interpreted by a </a:t>
            </a:r>
            <a:r>
              <a:rPr lang="en-US" sz="1200" b="1" i="0" kern="1200" dirty="0" smtClean="0">
                <a:solidFill>
                  <a:schemeClr val="tx1"/>
                </a:solidFill>
                <a:effectLst/>
                <a:latin typeface="+mn-lt"/>
                <a:ea typeface="+mn-ea"/>
                <a:cs typeface="+mn-cs"/>
              </a:rPr>
              <a:t>Python Virtual Machine</a:t>
            </a:r>
            <a:r>
              <a:rPr lang="en-US" sz="1200" b="0" i="0" kern="1200" dirty="0" smtClean="0">
                <a:solidFill>
                  <a:schemeClr val="tx1"/>
                </a:solidFill>
                <a:effectLst/>
                <a:latin typeface="+mn-lt"/>
                <a:ea typeface="+mn-ea"/>
                <a:cs typeface="+mn-cs"/>
              </a:rPr>
              <a:t> , which is a piece of code that reads each instruction in the </a:t>
            </a:r>
            <a:r>
              <a:rPr lang="en-US" sz="1200" b="1" i="0" kern="1200" dirty="0" smtClean="0">
                <a:solidFill>
                  <a:schemeClr val="tx1"/>
                </a:solidFill>
                <a:effectLst/>
                <a:latin typeface="+mn-lt"/>
                <a:ea typeface="+mn-ea"/>
                <a:cs typeface="+mn-cs"/>
              </a:rPr>
              <a:t>bytecode</a:t>
            </a:r>
            <a:r>
              <a:rPr lang="en-US" sz="1200" b="0" i="0" kern="1200" dirty="0" smtClean="0">
                <a:solidFill>
                  <a:schemeClr val="tx1"/>
                </a:solidFill>
                <a:effectLst/>
                <a:latin typeface="+mn-lt"/>
                <a:ea typeface="+mn-ea"/>
                <a:cs typeface="+mn-cs"/>
              </a:rPr>
              <a:t> and executes whatever operation is indicated. Byte code compilation is automatic, and the PVM is just part of the Python system that you have installed on your machine. The PVM is always present as part of the </a:t>
            </a:r>
            <a:r>
              <a:rPr lang="en-US" sz="1200" b="1" i="0" kern="1200" dirty="0" smtClean="0">
                <a:solidFill>
                  <a:schemeClr val="tx1"/>
                </a:solidFill>
                <a:effectLst/>
                <a:latin typeface="+mn-lt"/>
                <a:ea typeface="+mn-ea"/>
                <a:cs typeface="+mn-cs"/>
              </a:rPr>
              <a:t>Python system</a:t>
            </a:r>
            <a:r>
              <a:rPr lang="en-US" sz="1200" b="0" i="0" kern="1200" dirty="0" smtClean="0">
                <a:solidFill>
                  <a:schemeClr val="tx1"/>
                </a:solidFill>
                <a:effectLst/>
                <a:latin typeface="+mn-lt"/>
                <a:ea typeface="+mn-ea"/>
                <a:cs typeface="+mn-cs"/>
              </a:rPr>
              <a:t> , and is the component that truly runs your scripts. Technically, it's just the last step of what is called the Python interpreter. And this is how the process is done (very general). Of course, there are </a:t>
            </a:r>
            <a:r>
              <a:rPr lang="en-US" sz="1200" b="1" i="0" kern="1200" dirty="0" smtClean="0">
                <a:solidFill>
                  <a:schemeClr val="tx1"/>
                </a:solidFill>
                <a:effectLst/>
                <a:latin typeface="+mn-lt"/>
                <a:ea typeface="+mn-ea"/>
                <a:cs typeface="+mn-cs"/>
              </a:rPr>
              <a:t>optimizations</a:t>
            </a:r>
            <a:r>
              <a:rPr lang="en-US" sz="1200" b="0" i="0" kern="1200" dirty="0" smtClean="0">
                <a:solidFill>
                  <a:schemeClr val="tx1"/>
                </a:solidFill>
                <a:effectLst/>
                <a:latin typeface="+mn-lt"/>
                <a:ea typeface="+mn-ea"/>
                <a:cs typeface="+mn-cs"/>
              </a:rPr>
              <a:t> and caches to improve the performance.</a:t>
            </a:r>
          </a:p>
          <a:p>
            <a:r>
              <a:rPr lang="en-US" sz="1200" b="0" i="0" kern="1200" dirty="0" smtClean="0">
                <a:solidFill>
                  <a:schemeClr val="tx1"/>
                </a:solidFill>
                <a:effectLst/>
                <a:latin typeface="+mn-lt"/>
                <a:ea typeface="+mn-ea"/>
                <a:cs typeface="+mn-cs"/>
              </a:rPr>
              <a:t>Each time an </a:t>
            </a:r>
            <a:r>
              <a:rPr lang="en-US" sz="1200" b="1" i="0" kern="1200" dirty="0" smtClean="0">
                <a:solidFill>
                  <a:schemeClr val="tx1"/>
                </a:solidFill>
                <a:effectLst/>
                <a:latin typeface="+mn-lt"/>
                <a:ea typeface="+mn-ea"/>
                <a:cs typeface="+mn-cs"/>
              </a:rPr>
              <a:t>interpreted program</a:t>
            </a:r>
            <a:r>
              <a:rPr lang="en-US" sz="1200" b="0" i="0" kern="1200" dirty="0" smtClean="0">
                <a:solidFill>
                  <a:schemeClr val="tx1"/>
                </a:solidFill>
                <a:effectLst/>
                <a:latin typeface="+mn-lt"/>
                <a:ea typeface="+mn-ea"/>
                <a:cs typeface="+mn-cs"/>
              </a:rPr>
              <a:t> is run, the interpreter must convert source code into machine code and also pull in the </a:t>
            </a:r>
            <a:r>
              <a:rPr lang="en-US" sz="1200" b="1" i="0" kern="1200" dirty="0" smtClean="0">
                <a:solidFill>
                  <a:schemeClr val="tx1"/>
                </a:solidFill>
                <a:effectLst/>
                <a:latin typeface="+mn-lt"/>
                <a:ea typeface="+mn-ea"/>
                <a:cs typeface="+mn-cs"/>
              </a:rPr>
              <a:t>runtime libraries</a:t>
            </a:r>
            <a:r>
              <a:rPr lang="en-US" sz="1200" b="0" i="0" kern="1200" dirty="0" smtClean="0">
                <a:solidFill>
                  <a:schemeClr val="tx1"/>
                </a:solidFill>
                <a:effectLst/>
                <a:latin typeface="+mn-lt"/>
                <a:ea typeface="+mn-ea"/>
                <a:cs typeface="+mn-cs"/>
              </a:rPr>
              <a:t> . This conversion process makes the program run slower than a comparable program written in a compiled language. Python do something clever to improve its </a:t>
            </a:r>
            <a:r>
              <a:rPr lang="en-US" sz="1200" b="1" i="0" kern="1200" dirty="0" smtClean="0">
                <a:solidFill>
                  <a:schemeClr val="tx1"/>
                </a:solidFill>
                <a:effectLst/>
                <a:latin typeface="+mn-lt"/>
                <a:ea typeface="+mn-ea"/>
                <a:cs typeface="+mn-cs"/>
              </a:rPr>
              <a:t>performance</a:t>
            </a:r>
            <a:r>
              <a:rPr lang="en-US" sz="1200" b="0" i="0" kern="1200" dirty="0" smtClean="0">
                <a:solidFill>
                  <a:schemeClr val="tx1"/>
                </a:solidFill>
                <a:effectLst/>
                <a:latin typeface="+mn-lt"/>
                <a:ea typeface="+mn-ea"/>
                <a:cs typeface="+mn-cs"/>
              </a:rPr>
              <a:t> . It compiles to bytecode (.</a:t>
            </a:r>
            <a:r>
              <a:rPr lang="en-US" sz="1200" b="0" i="0" kern="1200" dirty="0" err="1" smtClean="0">
                <a:solidFill>
                  <a:schemeClr val="tx1"/>
                </a:solidFill>
                <a:effectLst/>
                <a:latin typeface="+mn-lt"/>
                <a:ea typeface="+mn-ea"/>
                <a:cs typeface="+mn-cs"/>
              </a:rPr>
              <a:t>pyc</a:t>
            </a:r>
            <a:r>
              <a:rPr lang="en-US" sz="1200" b="0" i="0" kern="1200" dirty="0" smtClean="0">
                <a:solidFill>
                  <a:schemeClr val="tx1"/>
                </a:solidFill>
                <a:effectLst/>
                <a:latin typeface="+mn-lt"/>
                <a:ea typeface="+mn-ea"/>
                <a:cs typeface="+mn-cs"/>
              </a:rPr>
              <a:t> files) the first time it executes a file. This improves substantially the </a:t>
            </a:r>
            <a:r>
              <a:rPr lang="en-US" sz="1200" b="1" i="0" kern="1200" dirty="0" smtClean="0">
                <a:solidFill>
                  <a:schemeClr val="tx1"/>
                </a:solidFill>
                <a:effectLst/>
                <a:latin typeface="+mn-lt"/>
                <a:ea typeface="+mn-ea"/>
                <a:cs typeface="+mn-cs"/>
              </a:rPr>
              <a:t>execution</a:t>
            </a:r>
            <a:r>
              <a:rPr lang="en-US" sz="1200" b="0" i="0" kern="1200" dirty="0" smtClean="0">
                <a:solidFill>
                  <a:schemeClr val="tx1"/>
                </a:solidFill>
                <a:effectLst/>
                <a:latin typeface="+mn-lt"/>
                <a:ea typeface="+mn-ea"/>
                <a:cs typeface="+mn-cs"/>
              </a:rPr>
              <a:t> of the code next time the module is imported or executed.</a:t>
            </a:r>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25</a:t>
            </a:fld>
            <a:endParaRPr lang="tr-TR"/>
          </a:p>
        </p:txBody>
      </p:sp>
    </p:spTree>
    <p:extLst>
      <p:ext uri="{BB962C8B-B14F-4D97-AF65-F5344CB8AC3E}">
        <p14:creationId xmlns:p14="http://schemas.microsoft.com/office/powerpoint/2010/main" val="881791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solidFill>
                  <a:srgbClr val="002060"/>
                </a:solidFill>
              </a:rPr>
              <a:t>print(</a:t>
            </a:r>
            <a:r>
              <a:rPr lang="tr-TR" dirty="0" smtClean="0"/>
              <a:t>“Istanbul”</a:t>
            </a:r>
            <a:r>
              <a:rPr lang="tr-TR" dirty="0" smtClean="0">
                <a:solidFill>
                  <a:srgbClr val="002060"/>
                </a:solidFill>
              </a:rPr>
              <a:t>):</a:t>
            </a:r>
          </a:p>
          <a:p>
            <a:endParaRPr lang="tr-TR" dirty="0" smtClean="0">
              <a:solidFill>
                <a:srgbClr val="002060"/>
              </a:solidFill>
            </a:endParaRPr>
          </a:p>
          <a:p>
            <a:r>
              <a:rPr lang="tr-TR" dirty="0" smtClean="0"/>
              <a:t>Komutunu</a:t>
            </a:r>
            <a:r>
              <a:rPr lang="tr-TR" baseline="0" dirty="0" smtClean="0"/>
              <a:t> yazdığımız an neler oluyor bakalım</a:t>
            </a:r>
            <a:r>
              <a:rPr lang="tr-TR" baseline="0" dirty="0" smtClean="0"/>
              <a:t>.</a:t>
            </a:r>
          </a:p>
          <a:p>
            <a:endParaRPr lang="tr-TR" baseline="0" dirty="0" smtClean="0"/>
          </a:p>
          <a:p>
            <a:r>
              <a:rPr lang="tr-TR" sz="1200" b="0" i="0" kern="1200" dirty="0" smtClean="0">
                <a:solidFill>
                  <a:schemeClr val="tx1"/>
                </a:solidFill>
                <a:effectLst/>
                <a:latin typeface="+mn-lt"/>
                <a:ea typeface="+mn-ea"/>
                <a:cs typeface="+mn-cs"/>
              </a:rPr>
              <a:t>Python yorumlayıcısının uçtan uca çalışma sürecindeki bytecode ve derleme adımlarını anlatmak istiyorsanız, aşağıda daha genel bir açıklama bulabilirsiniz:</a:t>
            </a:r>
          </a:p>
          <a:p>
            <a:r>
              <a:rPr lang="tr-TR" sz="1200" b="0" i="0" kern="1200" dirty="0" smtClean="0">
                <a:solidFill>
                  <a:schemeClr val="tx1"/>
                </a:solidFill>
                <a:effectLst/>
                <a:latin typeface="+mn-lt"/>
                <a:ea typeface="+mn-ea"/>
                <a:cs typeface="+mn-cs"/>
              </a:rPr>
              <a:t>Kaynak Kodunun Analizi: Python yorumlayıcısı, Python kaynak kodunu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analiz eder. İlk adımda, yazım hatalarını veya sentaks hatalarını tespit eder. Eğer hata varsa, yorumlayıcı hata mesajını üretir ve programın çalışmasını durdurur.</a:t>
            </a:r>
          </a:p>
          <a:p>
            <a:r>
              <a:rPr lang="tr-TR" sz="1200" b="0" i="0" kern="1200" dirty="0" smtClean="0">
                <a:solidFill>
                  <a:schemeClr val="tx1"/>
                </a:solidFill>
                <a:effectLst/>
                <a:latin typeface="+mn-lt"/>
                <a:ea typeface="+mn-ea"/>
                <a:cs typeface="+mn-cs"/>
              </a:rPr>
              <a:t>Derleme: Python yorumlayıcısı, kaynak kodunu bytecode olarak adlandırılan bir düşük seviye temsil biçimine dönüştürmek için bir derleme süreci gerçekleştirir. Bu aşamada, Python kaynak kodu, derleyici tarafından analiz edilir ve bytecode oluşturulur. Bytecode, daha sonra Python sanal makinesi tarafından yorumlanacak ve çalıştırılacak şekilde optimize edilebilir.</a:t>
            </a:r>
          </a:p>
          <a:p>
            <a:r>
              <a:rPr lang="tr-TR" sz="1200" b="0" i="0" kern="1200" dirty="0" smtClean="0">
                <a:solidFill>
                  <a:schemeClr val="tx1"/>
                </a:solidFill>
                <a:effectLst/>
                <a:latin typeface="+mn-lt"/>
                <a:ea typeface="+mn-ea"/>
                <a:cs typeface="+mn-cs"/>
              </a:rPr>
              <a:t>Bytecode Yürütme: Bytecode, Python sanal makinesi tarafından yorumlanır ve çalıştırılır. Sanal makine, </a:t>
            </a:r>
            <a:r>
              <a:rPr lang="tr-TR" sz="1200" b="0" i="0" kern="1200" dirty="0" err="1" smtClean="0">
                <a:solidFill>
                  <a:schemeClr val="tx1"/>
                </a:solidFill>
                <a:effectLst/>
                <a:latin typeface="+mn-lt"/>
                <a:ea typeface="+mn-ea"/>
                <a:cs typeface="+mn-cs"/>
              </a:rPr>
              <a:t>bytecode'ı</a:t>
            </a:r>
            <a:r>
              <a:rPr lang="tr-TR" sz="1200" b="0" i="0" kern="1200" dirty="0" smtClean="0">
                <a:solidFill>
                  <a:schemeClr val="tx1"/>
                </a:solidFill>
                <a:effectLst/>
                <a:latin typeface="+mn-lt"/>
                <a:ea typeface="+mn-ea"/>
                <a:cs typeface="+mn-cs"/>
              </a:rPr>
              <a:t>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okur, yorumlar ve işler. Bu adımda, değişkenlerin oluşturulması, fonksiyonların çağrılması, döngülerin çalıştırılması ve koşullu ifadelerin değerlendirilmesi gibi programın mantığı gerçekleştirilir.</a:t>
            </a:r>
          </a:p>
          <a:p>
            <a:r>
              <a:rPr lang="tr-TR" sz="1200" b="0" i="0" kern="1200" dirty="0" smtClean="0">
                <a:solidFill>
                  <a:schemeClr val="tx1"/>
                </a:solidFill>
                <a:effectLst/>
                <a:latin typeface="+mn-lt"/>
                <a:ea typeface="+mn-ea"/>
                <a:cs typeface="+mn-cs"/>
              </a:rPr>
              <a:t>Yukarıdaki adımlar, Python yorumlayıcısının uçtan uca çalışma sürecini genel olarak açıklar. Ancak, Python yorumlayıcısı birden fazla uygulama tarafından sağlanabilir ve içerisindeki özelleştirmeler ve optimizasyonlar farklılık gösterebilir. Bu nedenle, tam olarak nasıl bir derleme ve bytecode yürütme süreci gerçekleştirildiği uygulamaya ve Python sürümüne bağlı olarak değişebilir.</a:t>
            </a:r>
          </a:p>
          <a:p>
            <a:endParaRPr lang="tr-TR" baseline="0" dirty="0" smtClean="0"/>
          </a:p>
          <a:p>
            <a:endParaRPr lang="tr-TR" baseline="0" dirty="0" smtClean="0"/>
          </a:p>
          <a:p>
            <a:endParaRPr lang="tr-TR" baseline="0" dirty="0" smtClean="0"/>
          </a:p>
          <a:p>
            <a:pPr fontAlgn="base"/>
            <a:r>
              <a:rPr lang="en-US" sz="1200" b="0" i="0" kern="1200" dirty="0" smtClean="0">
                <a:solidFill>
                  <a:schemeClr val="tx1"/>
                </a:solidFill>
                <a:effectLst/>
                <a:latin typeface="+mn-lt"/>
                <a:ea typeface="+mn-ea"/>
                <a:cs typeface="+mn-cs"/>
              </a:rPr>
              <a:t>Under the hood, though, a bit </a:t>
            </a:r>
            <a:r>
              <a:rPr lang="en-US" sz="1200" b="1" i="0" kern="1200" dirty="0" smtClean="0">
                <a:solidFill>
                  <a:schemeClr val="tx1"/>
                </a:solidFill>
                <a:effectLst/>
                <a:latin typeface="+mn-lt"/>
                <a:ea typeface="+mn-ea"/>
                <a:cs typeface="+mn-cs"/>
              </a:rPr>
              <a:t>more happens</a:t>
            </a:r>
            <a:r>
              <a:rPr lang="en-US" sz="1200" b="0" i="0" kern="1200" dirty="0" smtClean="0">
                <a:solidFill>
                  <a:schemeClr val="tx1"/>
                </a:solidFill>
                <a:effectLst/>
                <a:latin typeface="+mn-lt"/>
                <a:ea typeface="+mn-ea"/>
                <a:cs typeface="+mn-cs"/>
              </a:rPr>
              <a:t>. Specifically, your </a:t>
            </a:r>
            <a:r>
              <a:rPr lang="en-US" sz="1200" b="1" i="0" kern="1200" dirty="0" smtClean="0">
                <a:solidFill>
                  <a:schemeClr val="tx1"/>
                </a:solidFill>
                <a:effectLst/>
                <a:latin typeface="+mn-lt"/>
                <a:ea typeface="+mn-ea"/>
                <a:cs typeface="+mn-cs"/>
              </a:rPr>
              <a:t>code</a:t>
            </a:r>
            <a:r>
              <a:rPr lang="en-US" sz="1200" b="0" i="0" kern="1200" dirty="0" smtClean="0">
                <a:solidFill>
                  <a:schemeClr val="tx1"/>
                </a:solidFill>
                <a:effectLst/>
                <a:latin typeface="+mn-lt"/>
                <a:ea typeface="+mn-ea"/>
                <a:cs typeface="+mn-cs"/>
              </a:rPr>
              <a:t> is first </a:t>
            </a:r>
            <a:r>
              <a:rPr lang="en-US" sz="1200" b="1" i="0" kern="1200" dirty="0" smtClean="0">
                <a:solidFill>
                  <a:schemeClr val="tx1"/>
                </a:solidFill>
                <a:effectLst/>
                <a:latin typeface="+mn-lt"/>
                <a:ea typeface="+mn-ea"/>
                <a:cs typeface="+mn-cs"/>
              </a:rPr>
              <a:t>compiled</a:t>
            </a:r>
            <a:r>
              <a:rPr lang="en-US" sz="1200" b="0" i="0" kern="1200" dirty="0" smtClean="0">
                <a:solidFill>
                  <a:schemeClr val="tx1"/>
                </a:solidFill>
                <a:effectLst/>
                <a:latin typeface="+mn-lt"/>
                <a:ea typeface="+mn-ea"/>
                <a:cs typeface="+mn-cs"/>
              </a:rPr>
              <a:t> to something called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and then it is passed to a </a:t>
            </a:r>
            <a:r>
              <a:rPr lang="en-US" sz="1200" b="1" i="0" kern="1200" dirty="0" smtClean="0">
                <a:solidFill>
                  <a:schemeClr val="tx1"/>
                </a:solidFill>
                <a:effectLst/>
                <a:latin typeface="+mn-lt"/>
                <a:ea typeface="+mn-ea"/>
                <a:cs typeface="+mn-cs"/>
              </a:rPr>
              <a:t>“virtual machine”</a:t>
            </a:r>
            <a:r>
              <a:rPr lang="en-US" sz="1200" b="0" i="0" kern="1200" dirty="0" smtClean="0">
                <a:solidFill>
                  <a:schemeClr val="tx1"/>
                </a:solidFill>
                <a:effectLst/>
                <a:latin typeface="+mn-lt"/>
                <a:ea typeface="+mn-ea"/>
                <a:cs typeface="+mn-cs"/>
              </a:rPr>
              <a:t>.</a:t>
            </a:r>
          </a:p>
          <a:p>
            <a:pPr fontAlgn="base"/>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is basically a</a:t>
            </a:r>
            <a:r>
              <a:rPr lang="en-US" sz="1200" b="1" i="0" kern="1200" dirty="0" smtClean="0">
                <a:solidFill>
                  <a:schemeClr val="tx1"/>
                </a:solidFill>
                <a:effectLst/>
                <a:latin typeface="+mn-lt"/>
                <a:ea typeface="+mn-ea"/>
                <a:cs typeface="+mn-cs"/>
              </a:rPr>
              <a:t> low-level representation</a:t>
            </a:r>
            <a:r>
              <a:rPr lang="en-US" sz="1200" b="0" i="0" kern="1200" dirty="0" smtClean="0">
                <a:solidFill>
                  <a:schemeClr val="tx1"/>
                </a:solidFill>
                <a:effectLst/>
                <a:latin typeface="+mn-lt"/>
                <a:ea typeface="+mn-ea"/>
                <a:cs typeface="+mn-cs"/>
              </a:rPr>
              <a:t> of your </a:t>
            </a:r>
            <a:r>
              <a:rPr lang="en-US" sz="1200" b="1" i="0" kern="1200" dirty="0" smtClean="0">
                <a:solidFill>
                  <a:schemeClr val="tx1"/>
                </a:solidFill>
                <a:effectLst/>
                <a:latin typeface="+mn-lt"/>
                <a:ea typeface="+mn-ea"/>
                <a:cs typeface="+mn-cs"/>
              </a:rPr>
              <a:t>source code</a:t>
            </a:r>
            <a:r>
              <a:rPr lang="en-US" sz="1200" b="0" i="0" kern="1200" dirty="0" smtClean="0">
                <a:solidFill>
                  <a:schemeClr val="tx1"/>
                </a:solidFill>
                <a:effectLst/>
                <a:latin typeface="+mn-lt"/>
                <a:ea typeface="+mn-ea"/>
                <a:cs typeface="+mn-cs"/>
              </a:rPr>
              <a:t>. The </a:t>
            </a:r>
            <a:r>
              <a:rPr lang="en-US" sz="1200" b="1" i="0" kern="1200" dirty="0" smtClean="0">
                <a:solidFill>
                  <a:schemeClr val="tx1"/>
                </a:solidFill>
                <a:effectLst/>
                <a:latin typeface="+mn-lt"/>
                <a:ea typeface="+mn-ea"/>
                <a:cs typeface="+mn-cs"/>
              </a:rPr>
              <a:t>source code</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translated</a:t>
            </a:r>
            <a:r>
              <a:rPr lang="en-US" sz="1200" b="0" i="0" kern="1200" dirty="0" smtClean="0">
                <a:solidFill>
                  <a:schemeClr val="tx1"/>
                </a:solidFill>
                <a:effectLst/>
                <a:latin typeface="+mn-lt"/>
                <a:ea typeface="+mn-ea"/>
                <a:cs typeface="+mn-cs"/>
              </a:rPr>
              <a:t> to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because byte code can </a:t>
            </a:r>
            <a:r>
              <a:rPr lang="en-US" sz="1200" b="1" i="0" kern="1200" dirty="0" smtClean="0">
                <a:solidFill>
                  <a:schemeClr val="tx1"/>
                </a:solidFill>
                <a:effectLst/>
                <a:latin typeface="+mn-lt"/>
                <a:ea typeface="+mn-ea"/>
                <a:cs typeface="+mn-cs"/>
              </a:rPr>
              <a:t>run</a:t>
            </a:r>
            <a:r>
              <a:rPr lang="en-US" sz="1200" b="0" i="0" kern="1200" dirty="0" smtClean="0">
                <a:solidFill>
                  <a:schemeClr val="tx1"/>
                </a:solidFill>
                <a:effectLst/>
                <a:latin typeface="+mn-lt"/>
                <a:ea typeface="+mn-ea"/>
                <a:cs typeface="+mn-cs"/>
              </a:rPr>
              <a:t> much more </a:t>
            </a:r>
            <a:r>
              <a:rPr lang="en-US" sz="1200" b="1" i="0" kern="1200" dirty="0" smtClean="0">
                <a:solidFill>
                  <a:schemeClr val="tx1"/>
                </a:solidFill>
                <a:effectLst/>
                <a:latin typeface="+mn-lt"/>
                <a:ea typeface="+mn-ea"/>
                <a:cs typeface="+mn-cs"/>
              </a:rPr>
              <a:t>quickly</a:t>
            </a:r>
            <a:r>
              <a:rPr lang="en-US" sz="1200" b="0" i="0" kern="1200" dirty="0" smtClean="0">
                <a:solidFill>
                  <a:schemeClr val="tx1"/>
                </a:solidFill>
                <a:effectLst/>
                <a:latin typeface="+mn-lt"/>
                <a:ea typeface="+mn-ea"/>
                <a:cs typeface="+mn-cs"/>
              </a:rPr>
              <a:t> than the original source code.</a:t>
            </a:r>
          </a:p>
          <a:p>
            <a:pPr fontAlgn="base"/>
            <a:r>
              <a:rPr lang="en-US" sz="1200" b="0" i="0" kern="1200" dirty="0" smtClean="0">
                <a:solidFill>
                  <a:schemeClr val="tx1"/>
                </a:solidFill>
                <a:effectLst/>
                <a:latin typeface="+mn-lt"/>
                <a:ea typeface="+mn-ea"/>
                <a:cs typeface="+mn-cs"/>
              </a:rPr>
              <a:t>The interpreter </a:t>
            </a:r>
            <a:r>
              <a:rPr lang="en-US" sz="1200" b="1" i="0" kern="1200" dirty="0" smtClean="0">
                <a:solidFill>
                  <a:schemeClr val="tx1"/>
                </a:solidFill>
                <a:effectLst/>
                <a:latin typeface="+mn-lt"/>
                <a:ea typeface="+mn-ea"/>
                <a:cs typeface="+mn-cs"/>
              </a:rPr>
              <a:t>does not expose</a:t>
            </a:r>
            <a:r>
              <a:rPr lang="en-US" sz="1200" b="0" i="0" kern="1200" dirty="0" smtClean="0">
                <a:solidFill>
                  <a:schemeClr val="tx1"/>
                </a:solidFill>
                <a:effectLst/>
                <a:latin typeface="+mn-lt"/>
                <a:ea typeface="+mn-ea"/>
                <a:cs typeface="+mn-cs"/>
              </a:rPr>
              <a:t> this translation process to the </a:t>
            </a:r>
            <a:r>
              <a:rPr lang="en-US" sz="1200" b="1" i="0" kern="1200" dirty="0" smtClean="0">
                <a:solidFill>
                  <a:schemeClr val="tx1"/>
                </a:solidFill>
                <a:effectLst/>
                <a:latin typeface="+mn-lt"/>
                <a:ea typeface="+mn-ea"/>
                <a:cs typeface="+mn-cs"/>
              </a:rPr>
              <a:t>Python programmer</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Now, this</a:t>
            </a:r>
            <a:r>
              <a:rPr lang="en-US" sz="1200" b="1" i="0" kern="1200" dirty="0" smtClean="0">
                <a:solidFill>
                  <a:schemeClr val="tx1"/>
                </a:solidFill>
                <a:effectLst/>
                <a:latin typeface="+mn-lt"/>
                <a:ea typeface="+mn-ea"/>
                <a:cs typeface="+mn-cs"/>
              </a:rPr>
              <a:t> newly generated byte code</a:t>
            </a:r>
            <a:r>
              <a:rPr lang="en-US" sz="1200" b="0" i="0" kern="1200" dirty="0" smtClean="0">
                <a:solidFill>
                  <a:schemeClr val="tx1"/>
                </a:solidFill>
                <a:effectLst/>
                <a:latin typeface="+mn-lt"/>
                <a:ea typeface="+mn-ea"/>
                <a:cs typeface="+mn-cs"/>
              </a:rPr>
              <a:t> goes off for </a:t>
            </a:r>
            <a:r>
              <a:rPr lang="en-US" sz="1200" b="1" i="0" kern="1200" dirty="0" smtClean="0">
                <a:solidFill>
                  <a:schemeClr val="tx1"/>
                </a:solidFill>
                <a:effectLst/>
                <a:latin typeface="+mn-lt"/>
                <a:ea typeface="+mn-ea"/>
                <a:cs typeface="+mn-cs"/>
              </a:rPr>
              <a:t>execution</a:t>
            </a:r>
            <a:r>
              <a:rPr lang="en-US" sz="1200" b="0" i="0" kern="1200" dirty="0" smtClean="0">
                <a:solidFill>
                  <a:schemeClr val="tx1"/>
                </a:solidFill>
                <a:effectLst/>
                <a:latin typeface="+mn-lt"/>
                <a:ea typeface="+mn-ea"/>
                <a:cs typeface="+mn-cs"/>
              </a:rPr>
              <a:t> to the</a:t>
            </a:r>
            <a:r>
              <a:rPr lang="en-US" sz="1200" b="1" i="0" kern="1200" dirty="0" smtClean="0">
                <a:solidFill>
                  <a:schemeClr val="tx1"/>
                </a:solidFill>
                <a:effectLst/>
                <a:latin typeface="+mn-lt"/>
                <a:ea typeface="+mn-ea"/>
                <a:cs typeface="+mn-cs"/>
              </a:rPr>
              <a:t> Python Virtual Machine (PVM)</a:t>
            </a:r>
            <a:r>
              <a:rPr lang="en-US" sz="1200" b="0" i="0" kern="1200" dirty="0" smtClean="0">
                <a:solidFill>
                  <a:schemeClr val="tx1"/>
                </a:solidFill>
                <a:effectLst/>
                <a:latin typeface="+mn-lt"/>
                <a:ea typeface="+mn-ea"/>
                <a:cs typeface="+mn-cs"/>
              </a:rPr>
              <a:t>. PVM is not a separate program, it is in fact always present as a </a:t>
            </a:r>
            <a:r>
              <a:rPr lang="en-US" sz="1200" b="1" i="0" kern="1200" dirty="0" smtClean="0">
                <a:solidFill>
                  <a:schemeClr val="tx1"/>
                </a:solidFill>
                <a:effectLst/>
                <a:latin typeface="+mn-lt"/>
                <a:ea typeface="+mn-ea"/>
                <a:cs typeface="+mn-cs"/>
              </a:rPr>
              <a:t>part </a:t>
            </a:r>
            <a:r>
              <a:rPr lang="en-US" sz="1200" b="0" i="0" kern="1200" dirty="0" smtClean="0">
                <a:solidFill>
                  <a:schemeClr val="tx1"/>
                </a:solidFill>
                <a:effectLst/>
                <a:latin typeface="+mn-lt"/>
                <a:ea typeface="+mn-ea"/>
                <a:cs typeface="+mn-cs"/>
              </a:rPr>
              <a:t>of</a:t>
            </a:r>
            <a:r>
              <a:rPr lang="en-US" sz="1200" b="1" i="0" kern="1200" dirty="0" smtClean="0">
                <a:solidFill>
                  <a:schemeClr val="tx1"/>
                </a:solidFill>
                <a:effectLst/>
                <a:latin typeface="+mn-lt"/>
                <a:ea typeface="+mn-ea"/>
                <a:cs typeface="+mn-cs"/>
              </a:rPr>
              <a:t> Python’s system</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Python Virtual Machine is the </a:t>
            </a:r>
            <a:r>
              <a:rPr lang="en-US" sz="1200" b="1" i="0" kern="1200" dirty="0" smtClean="0">
                <a:solidFill>
                  <a:schemeClr val="tx1"/>
                </a:solidFill>
                <a:effectLst/>
                <a:latin typeface="+mn-lt"/>
                <a:ea typeface="+mn-ea"/>
                <a:cs typeface="+mn-cs"/>
              </a:rPr>
              <a:t>runtime engine</a:t>
            </a:r>
            <a:r>
              <a:rPr lang="en-US" sz="1200" b="0" i="0" kern="1200" dirty="0" smtClean="0">
                <a:solidFill>
                  <a:schemeClr val="tx1"/>
                </a:solidFill>
                <a:effectLst/>
                <a:latin typeface="+mn-lt"/>
                <a:ea typeface="+mn-ea"/>
                <a:cs typeface="+mn-cs"/>
              </a:rPr>
              <a:t> of </a:t>
            </a:r>
            <a:r>
              <a:rPr lang="en-US" sz="1200" b="1" i="0" kern="1200" dirty="0" smtClean="0">
                <a:solidFill>
                  <a:schemeClr val="tx1"/>
                </a:solidFill>
                <a:effectLst/>
                <a:latin typeface="+mn-lt"/>
                <a:ea typeface="+mn-ea"/>
                <a:cs typeface="+mn-cs"/>
              </a:rPr>
              <a:t>Python</a:t>
            </a:r>
            <a:r>
              <a:rPr lang="en-US" sz="1200" b="0" i="0" kern="1200" dirty="0" smtClean="0">
                <a:solidFill>
                  <a:schemeClr val="tx1"/>
                </a:solidFill>
                <a:effectLst/>
                <a:latin typeface="+mn-lt"/>
                <a:ea typeface="+mn-ea"/>
                <a:cs typeface="+mn-cs"/>
              </a:rPr>
              <a:t>. It goes through your </a:t>
            </a:r>
            <a:r>
              <a:rPr lang="en-US" sz="1200" b="1" i="0" kern="1200" dirty="0" smtClean="0">
                <a:solidFill>
                  <a:schemeClr val="tx1"/>
                </a:solidFill>
                <a:effectLst/>
                <a:latin typeface="+mn-lt"/>
                <a:ea typeface="+mn-ea"/>
                <a:cs typeface="+mn-cs"/>
              </a:rPr>
              <a:t>byte code</a:t>
            </a:r>
            <a:r>
              <a:rPr lang="en-US" sz="1200" b="0" i="0" kern="1200" dirty="0" smtClean="0">
                <a:solidFill>
                  <a:schemeClr val="tx1"/>
                </a:solidFill>
                <a:effectLst/>
                <a:latin typeface="+mn-lt"/>
                <a:ea typeface="+mn-ea"/>
                <a:cs typeface="+mn-cs"/>
              </a:rPr>
              <a:t> instructions </a:t>
            </a:r>
            <a:r>
              <a:rPr lang="en-US" sz="1200" b="1" i="0" kern="1200" dirty="0" smtClean="0">
                <a:solidFill>
                  <a:schemeClr val="tx1"/>
                </a:solidFill>
                <a:effectLst/>
                <a:latin typeface="+mn-lt"/>
                <a:ea typeface="+mn-ea"/>
                <a:cs typeface="+mn-cs"/>
              </a:rPr>
              <a:t>one by one</a:t>
            </a:r>
            <a:r>
              <a:rPr lang="en-US" sz="1200" b="0" i="0" kern="1200" dirty="0" smtClean="0">
                <a:solidFill>
                  <a:schemeClr val="tx1"/>
                </a:solidFill>
                <a:effectLst/>
                <a:latin typeface="+mn-lt"/>
                <a:ea typeface="+mn-ea"/>
                <a:cs typeface="+mn-cs"/>
              </a:rPr>
              <a:t> and carries out the </a:t>
            </a:r>
            <a:r>
              <a:rPr lang="en-US" sz="1200" b="1" i="0" kern="1200" dirty="0" smtClean="0">
                <a:solidFill>
                  <a:schemeClr val="tx1"/>
                </a:solidFill>
                <a:effectLst/>
                <a:latin typeface="+mn-lt"/>
                <a:ea typeface="+mn-ea"/>
                <a:cs typeface="+mn-cs"/>
              </a:rPr>
              <a:t>operations stated</a:t>
            </a:r>
            <a:r>
              <a:rPr lang="en-US" sz="1200" b="0" i="0" kern="1200" dirty="0" smtClean="0">
                <a:solidFill>
                  <a:schemeClr val="tx1"/>
                </a:solidFill>
                <a:effectLst/>
                <a:latin typeface="+mn-lt"/>
                <a:ea typeface="+mn-ea"/>
                <a:cs typeface="+mn-cs"/>
              </a:rPr>
              <a:t> in those </a:t>
            </a:r>
            <a:r>
              <a:rPr lang="en-US" sz="1200" b="1" i="0" kern="1200" dirty="0" smtClean="0">
                <a:solidFill>
                  <a:schemeClr val="tx1"/>
                </a:solidFill>
                <a:effectLst/>
                <a:latin typeface="+mn-lt"/>
                <a:ea typeface="+mn-ea"/>
                <a:cs typeface="+mn-cs"/>
              </a:rPr>
              <a:t>instructions</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Technically, the </a:t>
            </a:r>
            <a:r>
              <a:rPr lang="en-US" sz="1200" b="1" i="0" kern="1200" dirty="0" smtClean="0">
                <a:solidFill>
                  <a:schemeClr val="tx1"/>
                </a:solidFill>
                <a:effectLst/>
                <a:latin typeface="+mn-lt"/>
                <a:ea typeface="+mn-ea"/>
                <a:cs typeface="+mn-cs"/>
              </a:rPr>
              <a:t>execution</a:t>
            </a:r>
            <a:r>
              <a:rPr lang="en-US" sz="1200" b="0" i="0" kern="1200" dirty="0" smtClean="0">
                <a:solidFill>
                  <a:schemeClr val="tx1"/>
                </a:solidFill>
                <a:effectLst/>
                <a:latin typeface="+mn-lt"/>
                <a:ea typeface="+mn-ea"/>
                <a:cs typeface="+mn-cs"/>
              </a:rPr>
              <a:t> of your</a:t>
            </a:r>
            <a:r>
              <a:rPr lang="en-US" sz="1200" b="1" i="0" kern="1200" dirty="0" smtClean="0">
                <a:solidFill>
                  <a:schemeClr val="tx1"/>
                </a:solidFill>
                <a:effectLst/>
                <a:latin typeface="+mn-lt"/>
                <a:ea typeface="+mn-ea"/>
                <a:cs typeface="+mn-cs"/>
              </a:rPr>
              <a:t> byte code</a:t>
            </a:r>
            <a:r>
              <a:rPr lang="en-US" sz="1200" b="0" i="0" kern="1200" dirty="0" smtClean="0">
                <a:solidFill>
                  <a:schemeClr val="tx1"/>
                </a:solidFill>
                <a:effectLst/>
                <a:latin typeface="+mn-lt"/>
                <a:ea typeface="+mn-ea"/>
                <a:cs typeface="+mn-cs"/>
              </a:rPr>
              <a:t> by </a:t>
            </a:r>
            <a:r>
              <a:rPr lang="en-US" sz="1200" b="1" i="0" kern="1200" dirty="0" smtClean="0">
                <a:solidFill>
                  <a:schemeClr val="tx1"/>
                </a:solidFill>
                <a:effectLst/>
                <a:latin typeface="+mn-lt"/>
                <a:ea typeface="+mn-ea"/>
                <a:cs typeface="+mn-cs"/>
              </a:rPr>
              <a:t>PVM</a:t>
            </a:r>
            <a:r>
              <a:rPr lang="en-US" sz="1200" b="0" i="0" kern="1200" dirty="0" smtClean="0">
                <a:solidFill>
                  <a:schemeClr val="tx1"/>
                </a:solidFill>
                <a:effectLst/>
                <a:latin typeface="+mn-lt"/>
                <a:ea typeface="+mn-ea"/>
                <a:cs typeface="+mn-cs"/>
              </a:rPr>
              <a:t> is the ‘Python Interpreter’ last step</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26</a:t>
            </a:fld>
            <a:endParaRPr lang="tr-TR"/>
          </a:p>
        </p:txBody>
      </p:sp>
    </p:spTree>
    <p:extLst>
      <p:ext uri="{BB962C8B-B14F-4D97-AF65-F5344CB8AC3E}">
        <p14:creationId xmlns:p14="http://schemas.microsoft.com/office/powerpoint/2010/main" val="2152582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Python derleyicisi, Python kaynak kodunu yorumlamadan önce bayt kodu veya bytecode olarak adlandırılan bir ara format oluşturur. Bayt kodu, Python yorumlayıcısı tarafından yürütülebilecek bir düşük seviye temsil şeklidir.</a:t>
            </a:r>
          </a:p>
          <a:p>
            <a:r>
              <a:rPr lang="tr-TR" sz="1200" b="0" i="0" kern="1200" dirty="0" smtClean="0">
                <a:solidFill>
                  <a:schemeClr val="tx1"/>
                </a:solidFill>
                <a:effectLst/>
                <a:latin typeface="+mn-lt"/>
                <a:ea typeface="+mn-ea"/>
                <a:cs typeface="+mn-cs"/>
              </a:rPr>
              <a:t>Bayt kodu oluşturulmasının temel amacı, Python kaynak kodunu yorumlamanın daha verimli ve hızlı bir şekilde gerçekleşmesini sağlamaktır. Bayt kodu, Python yorumlayıcısı tarafından daha hızlı bir şekilde işlenebilir ve yürütülebilir. Ayrıca, bayt kodu platform bağımsızdır, yani farklı işletim sistemlerinde çalışabilen bir ortak ara format olarak kullanılabilir.</a:t>
            </a:r>
          </a:p>
          <a:p>
            <a:endParaRPr lang="tr-TR" dirty="0" smtClean="0"/>
          </a:p>
          <a:p>
            <a:r>
              <a:rPr lang="tr-TR" sz="1200" b="0" i="0" kern="1200" dirty="0" smtClean="0">
                <a:solidFill>
                  <a:schemeClr val="tx1"/>
                </a:solidFill>
                <a:effectLst/>
                <a:latin typeface="+mn-lt"/>
                <a:ea typeface="+mn-ea"/>
                <a:cs typeface="+mn-cs"/>
              </a:rPr>
              <a:t>Bu bayt kodu, fonksiyon tanımını içeren ve fonksiyonun çağrıldığı talimatları içeren bir dizi talimatın temsilidir. Her talimat, Python sanal makinesi tarafından yorumlanarak ve yürütülerek belirli bir işlem gerçekleştirir.</a:t>
            </a:r>
          </a:p>
          <a:p>
            <a:r>
              <a:rPr lang="tr-TR" sz="1200" b="0" i="0" kern="1200" dirty="0" smtClean="0">
                <a:solidFill>
                  <a:schemeClr val="tx1"/>
                </a:solidFill>
                <a:effectLst/>
                <a:latin typeface="+mn-lt"/>
                <a:ea typeface="+mn-ea"/>
                <a:cs typeface="+mn-cs"/>
              </a:rPr>
              <a:t>Bu örnekte, LOAD_CONST, MAKE_FUNCTION, STORE_NAME, LOAD_NAME, CALL_FUNCTION gibi bayt kodu talimatları görülmektedir. Bu talimatlar, fonksiyonun tanımlanması, çağrılması ve sonucun işlenmesi gibi adımları ifade eder.</a:t>
            </a:r>
          </a:p>
          <a:p>
            <a:r>
              <a:rPr lang="tr-TR" sz="1200" b="0" i="0" kern="1200" dirty="0" smtClean="0">
                <a:solidFill>
                  <a:schemeClr val="tx1"/>
                </a:solidFill>
                <a:effectLst/>
                <a:latin typeface="+mn-lt"/>
                <a:ea typeface="+mn-ea"/>
                <a:cs typeface="+mn-cs"/>
              </a:rPr>
              <a:t>Bayt kodu, insanlar için doğrudan anlaşılabilir değildir, ancak Python yorumlayıcısı tarafından yorumlanabilir ve yürütülebilir. Bayt kodu, Python kaynak kodunun daha verimli ve hızlı bir şekilde işlenmesini sağlar.</a:t>
            </a:r>
          </a:p>
          <a:p>
            <a:endParaRPr lang="tr-TR" dirty="0" smtClean="0"/>
          </a:p>
          <a:p>
            <a:pPr marL="0" indent="0">
              <a:buFont typeface="Arial" panose="020B0604020202020204" pitchFamily="34" charset="0"/>
              <a:buNone/>
            </a:pPr>
            <a:r>
              <a:rPr lang="tr-TR" dirty="0" smtClean="0"/>
              <a:t>----Python bayt kodu ve Sanal Makine aynı sürüme sahip olduğu sürece, Python bayt kodu herhangi bir platformda (Windows, MacOS, vb.) çalıştırılabilir. (Bu da Python dilini platform bağımsız hale getirir.)</a:t>
            </a:r>
          </a:p>
          <a:p>
            <a:endParaRPr lang="tr-TR" dirty="0" smtClean="0"/>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27</a:t>
            </a:fld>
            <a:endParaRPr lang="tr-TR"/>
          </a:p>
        </p:txBody>
      </p:sp>
    </p:spTree>
    <p:extLst>
      <p:ext uri="{BB962C8B-B14F-4D97-AF65-F5344CB8AC3E}">
        <p14:creationId xmlns:p14="http://schemas.microsoft.com/office/powerpoint/2010/main" val="1666355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Python kaynak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yorumlanır ve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Ancak, tam olarak her bir satırın ayrı ayrı dönüştürülüp yürütülmediği veya alt satıra geçilip geçilmediği noktasında biraz daha detaylandırmak gerekiyor.</a:t>
            </a:r>
          </a:p>
          <a:p>
            <a:r>
              <a:rPr lang="tr-TR" sz="1200" b="0" i="0" kern="1200" dirty="0" smtClean="0">
                <a:solidFill>
                  <a:schemeClr val="tx1"/>
                </a:solidFill>
                <a:effectLst/>
                <a:latin typeface="+mn-lt"/>
                <a:ea typeface="+mn-ea"/>
                <a:cs typeface="+mn-cs"/>
              </a:rPr>
              <a:t>Python yorumlayıcısı, kaynak kodunu genellikle modül (</a:t>
            </a:r>
            <a:r>
              <a:rPr lang="tr-TR" sz="1200" b="0" i="0" kern="1200" dirty="0" err="1" smtClean="0">
                <a:solidFill>
                  <a:schemeClr val="tx1"/>
                </a:solidFill>
                <a:effectLst/>
                <a:latin typeface="+mn-lt"/>
                <a:ea typeface="+mn-ea"/>
                <a:cs typeface="+mn-cs"/>
              </a:rPr>
              <a:t>module</a:t>
            </a:r>
            <a:r>
              <a:rPr lang="tr-TR" sz="1200" b="0" i="0" kern="1200" dirty="0" smtClean="0">
                <a:solidFill>
                  <a:schemeClr val="tx1"/>
                </a:solidFill>
                <a:effectLst/>
                <a:latin typeface="+mn-lt"/>
                <a:ea typeface="+mn-ea"/>
                <a:cs typeface="+mn-cs"/>
              </a:rPr>
              <a:t>) veya fonksiyon gibi belli bir blok düzeyinde çalıştırır. Bu blok düzeyindeki kaynak kodu bir araya getirir ve bytecode olarak derler. Bu derleme aşamasında, bloktaki tüm satırlar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Yani, bir blok içerisindeki tüm kodun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dönüştürülmesi tek seferde gerçekleştirilir.</a:t>
            </a:r>
          </a:p>
          <a:p>
            <a:r>
              <a:rPr lang="tr-TR" sz="1200" b="0" i="0" kern="1200" dirty="0" smtClean="0">
                <a:solidFill>
                  <a:schemeClr val="tx1"/>
                </a:solidFill>
                <a:effectLst/>
                <a:latin typeface="+mn-lt"/>
                <a:ea typeface="+mn-ea"/>
                <a:cs typeface="+mn-cs"/>
              </a:rPr>
              <a:t>Bu bytecode, daha sonra Python sanal makinesine (PVM) iletilir. Python sanal makinesi, </a:t>
            </a:r>
            <a:r>
              <a:rPr lang="tr-TR" sz="1200" b="0" i="0" kern="1200" dirty="0" err="1" smtClean="0">
                <a:solidFill>
                  <a:schemeClr val="tx1"/>
                </a:solidFill>
                <a:effectLst/>
                <a:latin typeface="+mn-lt"/>
                <a:ea typeface="+mn-ea"/>
                <a:cs typeface="+mn-cs"/>
              </a:rPr>
              <a:t>bytecode'u</a:t>
            </a:r>
            <a:r>
              <a:rPr lang="tr-TR" sz="1200" b="0" i="0" kern="1200" dirty="0" smtClean="0">
                <a:solidFill>
                  <a:schemeClr val="tx1"/>
                </a:solidFill>
                <a:effectLst/>
                <a:latin typeface="+mn-lt"/>
                <a:ea typeface="+mn-ea"/>
                <a:cs typeface="+mn-cs"/>
              </a:rPr>
              <a:t> sırayla yorumlar ve yürütür. Python sanal makinesi, bytecode talimatlarını bir </a:t>
            </a:r>
            <a:r>
              <a:rPr lang="tr-TR" sz="1200" b="0" i="0" kern="1200" dirty="0" err="1" smtClean="0">
                <a:solidFill>
                  <a:schemeClr val="tx1"/>
                </a:solidFill>
                <a:effectLst/>
                <a:latin typeface="+mn-lt"/>
                <a:ea typeface="+mn-ea"/>
                <a:cs typeface="+mn-cs"/>
              </a:rPr>
              <a:t>bir</a:t>
            </a:r>
            <a:r>
              <a:rPr lang="tr-TR" sz="1200" b="0" i="0" kern="1200" dirty="0" smtClean="0">
                <a:solidFill>
                  <a:schemeClr val="tx1"/>
                </a:solidFill>
                <a:effectLst/>
                <a:latin typeface="+mn-lt"/>
                <a:ea typeface="+mn-ea"/>
                <a:cs typeface="+mn-cs"/>
              </a:rPr>
              <a:t> işler, her bir talimatın yürütülmesini sağlar ve ardından bir sonraki talimata geçer.</a:t>
            </a:r>
          </a:p>
          <a:p>
            <a:r>
              <a:rPr lang="tr-TR" sz="1200" b="0" i="0" kern="1200" dirty="0" smtClean="0">
                <a:solidFill>
                  <a:schemeClr val="tx1"/>
                </a:solidFill>
                <a:effectLst/>
                <a:latin typeface="+mn-lt"/>
                <a:ea typeface="+mn-ea"/>
                <a:cs typeface="+mn-cs"/>
              </a:rPr>
              <a:t>Bu süreçte, Python sanal makinesi her talimatın yürütülmesi için bir adım adım çalıştırma işlemi gerçekleştirmez. Tam olarak her satırın ayrı ayrı dönüştürülüp yürütülmediği noktasında bir ayrım yapmak gerekir. Bytecode talimatları, belirli bir bloğun (modül, fonksiyon vb.) mantığını ifade eder ve bu talimatlar blok düzeyinde işlenir.</a:t>
            </a:r>
          </a:p>
          <a:p>
            <a:endParaRPr lang="tr-TR" dirty="0" smtClean="0"/>
          </a:p>
          <a:p>
            <a:r>
              <a:rPr lang="tr-TR" sz="1200" b="0" i="0" kern="1200" dirty="0" smtClean="0">
                <a:solidFill>
                  <a:schemeClr val="tx1"/>
                </a:solidFill>
                <a:effectLst/>
                <a:latin typeface="+mn-lt"/>
                <a:ea typeface="+mn-ea"/>
                <a:cs typeface="+mn-cs"/>
              </a:rPr>
              <a:t>Bu kod, bir blok içerisinde yer aldığı için Python yorumlayıcısı bu bloğu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dönüştürür. Ardından, bytecode sanal makinesine iletilir ve talimatlar sırayla yorumlanır ve çalıştırılır. Bytecode talimatları arasında, değişken atamaları, işlemler ve fonksiyon çağrıları gibi ifadeler bulunabilir.</a:t>
            </a:r>
          </a:p>
          <a:p>
            <a:r>
              <a:rPr lang="tr-TR" sz="1200" b="0" i="0" kern="1200" dirty="0" smtClean="0">
                <a:solidFill>
                  <a:schemeClr val="tx1"/>
                </a:solidFill>
                <a:effectLst/>
                <a:latin typeface="+mn-lt"/>
                <a:ea typeface="+mn-ea"/>
                <a:cs typeface="+mn-cs"/>
              </a:rPr>
              <a:t>Dolayısıyla, her satırın ayrı ayrı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dönüştürülüp sanal makinesine yollanması şeklinde bir süreç söz konusu değildir. Bir blok düzeyindeki kodun tamamı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ve bu bytecode sırayla yorumlanır. Python sanal makinesi, bytecode talimatlarını adım adım yorumlar ve yürütür.</a:t>
            </a:r>
          </a:p>
          <a:p>
            <a:endParaRPr lang="tr-TR" dirty="0" smtClean="0"/>
          </a:p>
          <a:p>
            <a:endParaRPr lang="tr-TR" dirty="0" smtClean="0"/>
          </a:p>
          <a:p>
            <a:endParaRPr lang="tr-TR" dirty="0" smtClean="0"/>
          </a:p>
          <a:p>
            <a:r>
              <a:rPr lang="tr-TR" sz="1200" b="0" i="0" kern="1200" dirty="0" smtClean="0">
                <a:solidFill>
                  <a:schemeClr val="tx1"/>
                </a:solidFill>
                <a:effectLst/>
                <a:latin typeface="+mn-lt"/>
                <a:ea typeface="+mn-ea"/>
                <a:cs typeface="+mn-cs"/>
              </a:rPr>
              <a:t>Eğer bir blok içerisindeki bir satırda hata oluşursa, Python yorumlayıcısı sadece hatalı satırdan sonraki bytecode talimatlarını yeniden üretecektir. Yani, hatalı satırdan önceki talimatlar bir kez üretilip Python sanal makinesine gönderilmişse, bu talimatlar tekrar üretilmez ve yorumlanmaz.</a:t>
            </a:r>
          </a:p>
          <a:p>
            <a:r>
              <a:rPr lang="tr-TR" sz="1200" b="0" i="0" kern="1200" dirty="0" smtClean="0">
                <a:solidFill>
                  <a:schemeClr val="tx1"/>
                </a:solidFill>
                <a:effectLst/>
                <a:latin typeface="+mn-lt"/>
                <a:ea typeface="+mn-ea"/>
                <a:cs typeface="+mn-cs"/>
              </a:rPr>
              <a:t>Bu özelliğe "hızlı başlatma" (</a:t>
            </a:r>
            <a:r>
              <a:rPr lang="tr-TR" sz="1200" b="0" i="0" kern="1200" dirty="0" err="1" smtClean="0">
                <a:solidFill>
                  <a:schemeClr val="tx1"/>
                </a:solidFill>
                <a:effectLst/>
                <a:latin typeface="+mn-lt"/>
                <a:ea typeface="+mn-ea"/>
                <a:cs typeface="+mn-cs"/>
              </a:rPr>
              <a:t>fast</a:t>
            </a:r>
            <a:r>
              <a:rPr lang="tr-TR" sz="1200" b="0" i="0" kern="1200" dirty="0" smtClean="0">
                <a:solidFill>
                  <a:schemeClr val="tx1"/>
                </a:solidFill>
                <a:effectLst/>
                <a:latin typeface="+mn-lt"/>
                <a:ea typeface="+mn-ea"/>
                <a:cs typeface="+mn-cs"/>
              </a:rPr>
              <a:t> start-</a:t>
            </a:r>
            <a:r>
              <a:rPr lang="tr-TR" sz="1200" b="0" i="0" kern="1200" dirty="0" err="1" smtClean="0">
                <a:solidFill>
                  <a:schemeClr val="tx1"/>
                </a:solidFill>
                <a:effectLst/>
                <a:latin typeface="+mn-lt"/>
                <a:ea typeface="+mn-ea"/>
                <a:cs typeface="+mn-cs"/>
              </a:rPr>
              <a:t>up</a:t>
            </a:r>
            <a:r>
              <a:rPr lang="tr-TR" sz="1200" b="0" i="0" kern="1200" dirty="0" smtClean="0">
                <a:solidFill>
                  <a:schemeClr val="tx1"/>
                </a:solidFill>
                <a:effectLst/>
                <a:latin typeface="+mn-lt"/>
                <a:ea typeface="+mn-ea"/>
                <a:cs typeface="+mn-cs"/>
              </a:rPr>
              <a:t>) denir. Python yorumlayıcısı, önceki doğru satırları yeniden üretmek yerine, hatalı satırdan itibaren yeniden derlemeye başlar ve sadece değişen bölümü yeniden üretir. Bu şekilde, hatalı satırdan sonraki talimatlar hızlıca derlenir ve yorumlanır.</a:t>
            </a:r>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28</a:t>
            </a:fld>
            <a:endParaRPr lang="tr-TR"/>
          </a:p>
        </p:txBody>
      </p:sp>
    </p:spTree>
    <p:extLst>
      <p:ext uri="{BB962C8B-B14F-4D97-AF65-F5344CB8AC3E}">
        <p14:creationId xmlns:p14="http://schemas.microsoft.com/office/powerpoint/2010/main" val="3072006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Python kaynak kodu satır </a:t>
            </a:r>
            <a:r>
              <a:rPr lang="tr-TR" sz="1200" b="0" i="0" kern="1200" dirty="0" err="1" smtClean="0">
                <a:solidFill>
                  <a:schemeClr val="tx1"/>
                </a:solidFill>
                <a:effectLst/>
                <a:latin typeface="+mn-lt"/>
                <a:ea typeface="+mn-ea"/>
                <a:cs typeface="+mn-cs"/>
              </a:rPr>
              <a:t>satır</a:t>
            </a:r>
            <a:r>
              <a:rPr lang="tr-TR" sz="1200" b="0" i="0" kern="1200" dirty="0" smtClean="0">
                <a:solidFill>
                  <a:schemeClr val="tx1"/>
                </a:solidFill>
                <a:effectLst/>
                <a:latin typeface="+mn-lt"/>
                <a:ea typeface="+mn-ea"/>
                <a:cs typeface="+mn-cs"/>
              </a:rPr>
              <a:t> yorumlanır ve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Ancak, tam olarak her bir satırın ayrı ayrı dönüştürülüp yürütülmediği veya alt satıra geçilip geçilmediği noktasında biraz daha detaylandırmak gerekiyor.</a:t>
            </a:r>
          </a:p>
          <a:p>
            <a:r>
              <a:rPr lang="tr-TR" sz="1200" b="0" i="0" kern="1200" dirty="0" smtClean="0">
                <a:solidFill>
                  <a:schemeClr val="tx1"/>
                </a:solidFill>
                <a:effectLst/>
                <a:latin typeface="+mn-lt"/>
                <a:ea typeface="+mn-ea"/>
                <a:cs typeface="+mn-cs"/>
              </a:rPr>
              <a:t>Python yorumlayıcısı, kaynak kodunu genellikle modül (</a:t>
            </a:r>
            <a:r>
              <a:rPr lang="tr-TR" sz="1200" b="0" i="0" kern="1200" dirty="0" err="1" smtClean="0">
                <a:solidFill>
                  <a:schemeClr val="tx1"/>
                </a:solidFill>
                <a:effectLst/>
                <a:latin typeface="+mn-lt"/>
                <a:ea typeface="+mn-ea"/>
                <a:cs typeface="+mn-cs"/>
              </a:rPr>
              <a:t>module</a:t>
            </a:r>
            <a:r>
              <a:rPr lang="tr-TR" sz="1200" b="0" i="0" kern="1200" dirty="0" smtClean="0">
                <a:solidFill>
                  <a:schemeClr val="tx1"/>
                </a:solidFill>
                <a:effectLst/>
                <a:latin typeface="+mn-lt"/>
                <a:ea typeface="+mn-ea"/>
                <a:cs typeface="+mn-cs"/>
              </a:rPr>
              <a:t>) veya fonksiyon gibi belli bir blok düzeyinde çalıştırır. Bu blok düzeyindeki kaynak kodu bir araya getirir ve bytecode olarak derler. Bu derleme aşamasında, bloktaki tüm satırlar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Yani, bir blok içerisindeki tüm kodun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dönüştürülmesi tek seferde gerçekleştirilir.</a:t>
            </a:r>
          </a:p>
          <a:p>
            <a:r>
              <a:rPr lang="tr-TR" sz="1200" b="0" i="0" kern="1200" dirty="0" smtClean="0">
                <a:solidFill>
                  <a:schemeClr val="tx1"/>
                </a:solidFill>
                <a:effectLst/>
                <a:latin typeface="+mn-lt"/>
                <a:ea typeface="+mn-ea"/>
                <a:cs typeface="+mn-cs"/>
              </a:rPr>
              <a:t>Bu bytecode, daha sonra Python sanal makinesine (PVM) iletilir. Python sanal makinesi, </a:t>
            </a:r>
            <a:r>
              <a:rPr lang="tr-TR" sz="1200" b="0" i="0" kern="1200" dirty="0" err="1" smtClean="0">
                <a:solidFill>
                  <a:schemeClr val="tx1"/>
                </a:solidFill>
                <a:effectLst/>
                <a:latin typeface="+mn-lt"/>
                <a:ea typeface="+mn-ea"/>
                <a:cs typeface="+mn-cs"/>
              </a:rPr>
              <a:t>bytecode'u</a:t>
            </a:r>
            <a:r>
              <a:rPr lang="tr-TR" sz="1200" b="0" i="0" kern="1200" dirty="0" smtClean="0">
                <a:solidFill>
                  <a:schemeClr val="tx1"/>
                </a:solidFill>
                <a:effectLst/>
                <a:latin typeface="+mn-lt"/>
                <a:ea typeface="+mn-ea"/>
                <a:cs typeface="+mn-cs"/>
              </a:rPr>
              <a:t> sırayla yorumlar ve yürütür. Python sanal makinesi, bytecode talimatlarını bir </a:t>
            </a:r>
            <a:r>
              <a:rPr lang="tr-TR" sz="1200" b="0" i="0" kern="1200" dirty="0" err="1" smtClean="0">
                <a:solidFill>
                  <a:schemeClr val="tx1"/>
                </a:solidFill>
                <a:effectLst/>
                <a:latin typeface="+mn-lt"/>
                <a:ea typeface="+mn-ea"/>
                <a:cs typeface="+mn-cs"/>
              </a:rPr>
              <a:t>bir</a:t>
            </a:r>
            <a:r>
              <a:rPr lang="tr-TR" sz="1200" b="0" i="0" kern="1200" dirty="0" smtClean="0">
                <a:solidFill>
                  <a:schemeClr val="tx1"/>
                </a:solidFill>
                <a:effectLst/>
                <a:latin typeface="+mn-lt"/>
                <a:ea typeface="+mn-ea"/>
                <a:cs typeface="+mn-cs"/>
              </a:rPr>
              <a:t> işler, her bir talimatın yürütülmesini sağlar ve ardından bir sonraki talimata geçer.</a:t>
            </a:r>
          </a:p>
          <a:p>
            <a:r>
              <a:rPr lang="tr-TR" sz="1200" b="0" i="0" kern="1200" dirty="0" smtClean="0">
                <a:solidFill>
                  <a:schemeClr val="tx1"/>
                </a:solidFill>
                <a:effectLst/>
                <a:latin typeface="+mn-lt"/>
                <a:ea typeface="+mn-ea"/>
                <a:cs typeface="+mn-cs"/>
              </a:rPr>
              <a:t>Bu süreçte, Python sanal makinesi her talimatın yürütülmesi için bir adım adım çalıştırma işlemi gerçekleştirmez. Tam olarak her satırın ayrı ayrı dönüştürülüp yürütülmediği noktasında bir ayrım yapmak gerekir. Bytecode talimatları, belirli bir bloğun (modül, fonksiyon vb.) mantığını ifade eder ve bu talimatlar blok düzeyinde işlenir.</a:t>
            </a:r>
          </a:p>
          <a:p>
            <a:endParaRPr lang="tr-TR" dirty="0" smtClean="0"/>
          </a:p>
          <a:p>
            <a:r>
              <a:rPr lang="tr-TR" sz="1200" b="0" i="0" kern="1200" dirty="0" smtClean="0">
                <a:solidFill>
                  <a:schemeClr val="tx1"/>
                </a:solidFill>
                <a:effectLst/>
                <a:latin typeface="+mn-lt"/>
                <a:ea typeface="+mn-ea"/>
                <a:cs typeface="+mn-cs"/>
              </a:rPr>
              <a:t>Bu kod, bir blok içerisinde yer aldığı için Python yorumlayıcısı bu bloğu bir arada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dönüştürür. Ardından, bytecode sanal makinesine iletilir ve talimatlar sırayla yorumlanır ve çalıştırılır. Bytecode talimatları arasında, değişken atamaları, işlemler ve fonksiyon çağrıları gibi ifadeler bulunabilir.</a:t>
            </a:r>
          </a:p>
          <a:p>
            <a:r>
              <a:rPr lang="tr-TR" sz="1200" b="0" i="0" kern="1200" dirty="0" smtClean="0">
                <a:solidFill>
                  <a:schemeClr val="tx1"/>
                </a:solidFill>
                <a:effectLst/>
                <a:latin typeface="+mn-lt"/>
                <a:ea typeface="+mn-ea"/>
                <a:cs typeface="+mn-cs"/>
              </a:rPr>
              <a:t>Dolayısıyla, her satırın ayrı ayrı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dönüştürülüp sanal makinesine yollanması şeklinde bir süreç söz konusu değildir. Bir blok düzeyindeki kodun tamamı </a:t>
            </a:r>
            <a:r>
              <a:rPr lang="tr-TR" sz="1200" b="0" i="0" kern="1200" dirty="0" err="1" smtClean="0">
                <a:solidFill>
                  <a:schemeClr val="tx1"/>
                </a:solidFill>
                <a:effectLst/>
                <a:latin typeface="+mn-lt"/>
                <a:ea typeface="+mn-ea"/>
                <a:cs typeface="+mn-cs"/>
              </a:rPr>
              <a:t>bytecode'a</a:t>
            </a:r>
            <a:r>
              <a:rPr lang="tr-TR" sz="1200" b="0" i="0" kern="1200" dirty="0" smtClean="0">
                <a:solidFill>
                  <a:schemeClr val="tx1"/>
                </a:solidFill>
                <a:effectLst/>
                <a:latin typeface="+mn-lt"/>
                <a:ea typeface="+mn-ea"/>
                <a:cs typeface="+mn-cs"/>
              </a:rPr>
              <a:t> dönüştürülür ve bu bytecode sırayla yorumlanır. Python sanal makinesi, bytecode talimatlarını adım adım yorumlar ve yürütür.</a:t>
            </a:r>
          </a:p>
          <a:p>
            <a:endParaRPr lang="tr-TR" dirty="0" smtClean="0"/>
          </a:p>
          <a:p>
            <a:endParaRPr lang="tr-TR" dirty="0" smtClean="0"/>
          </a:p>
          <a:p>
            <a:endParaRPr lang="tr-TR" dirty="0" smtClean="0"/>
          </a:p>
          <a:p>
            <a:r>
              <a:rPr lang="tr-TR" sz="1200" b="0" i="0" kern="1200" dirty="0" smtClean="0">
                <a:solidFill>
                  <a:schemeClr val="tx1"/>
                </a:solidFill>
                <a:effectLst/>
                <a:latin typeface="+mn-lt"/>
                <a:ea typeface="+mn-ea"/>
                <a:cs typeface="+mn-cs"/>
              </a:rPr>
              <a:t>Eğer bir blok içerisindeki bir satırda hata oluşursa, Python yorumlayıcısı sadece hatalı satırdan sonraki bytecode talimatlarını yeniden üretecektir. Yani, hatalı satırdan önceki talimatlar bir kez üretilip Python sanal makinesine gönderilmişse, bu talimatlar tekrar üretilmez ve yorumlanmaz.</a:t>
            </a:r>
          </a:p>
          <a:p>
            <a:r>
              <a:rPr lang="tr-TR" sz="1200" b="0" i="0" kern="1200" dirty="0" smtClean="0">
                <a:solidFill>
                  <a:schemeClr val="tx1"/>
                </a:solidFill>
                <a:effectLst/>
                <a:latin typeface="+mn-lt"/>
                <a:ea typeface="+mn-ea"/>
                <a:cs typeface="+mn-cs"/>
              </a:rPr>
              <a:t>Bu özelliğe "hızlı başlatma" (</a:t>
            </a:r>
            <a:r>
              <a:rPr lang="tr-TR" sz="1200" b="0" i="0" kern="1200" dirty="0" err="1" smtClean="0">
                <a:solidFill>
                  <a:schemeClr val="tx1"/>
                </a:solidFill>
                <a:effectLst/>
                <a:latin typeface="+mn-lt"/>
                <a:ea typeface="+mn-ea"/>
                <a:cs typeface="+mn-cs"/>
              </a:rPr>
              <a:t>fast</a:t>
            </a:r>
            <a:r>
              <a:rPr lang="tr-TR" sz="1200" b="0" i="0" kern="1200" dirty="0" smtClean="0">
                <a:solidFill>
                  <a:schemeClr val="tx1"/>
                </a:solidFill>
                <a:effectLst/>
                <a:latin typeface="+mn-lt"/>
                <a:ea typeface="+mn-ea"/>
                <a:cs typeface="+mn-cs"/>
              </a:rPr>
              <a:t> start-</a:t>
            </a:r>
            <a:r>
              <a:rPr lang="tr-TR" sz="1200" b="0" i="0" kern="1200" dirty="0" err="1" smtClean="0">
                <a:solidFill>
                  <a:schemeClr val="tx1"/>
                </a:solidFill>
                <a:effectLst/>
                <a:latin typeface="+mn-lt"/>
                <a:ea typeface="+mn-ea"/>
                <a:cs typeface="+mn-cs"/>
              </a:rPr>
              <a:t>up</a:t>
            </a:r>
            <a:r>
              <a:rPr lang="tr-TR" sz="1200" b="0" i="0" kern="1200" dirty="0" smtClean="0">
                <a:solidFill>
                  <a:schemeClr val="tx1"/>
                </a:solidFill>
                <a:effectLst/>
                <a:latin typeface="+mn-lt"/>
                <a:ea typeface="+mn-ea"/>
                <a:cs typeface="+mn-cs"/>
              </a:rPr>
              <a:t>) denir. Python yorumlayıcısı, önceki doğru satırları yeniden üretmek yerine, hatalı satırdan itibaren yeniden derlemeye başlar ve sadece değişen bölümü yeniden üretir. Bu şekilde, hatalı satırdan sonraki talimatlar hızlıca derlenir ve yorumlanır.</a:t>
            </a:r>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29</a:t>
            </a:fld>
            <a:endParaRPr lang="tr-TR"/>
          </a:p>
        </p:txBody>
      </p:sp>
    </p:spTree>
    <p:extLst>
      <p:ext uri="{BB962C8B-B14F-4D97-AF65-F5344CB8AC3E}">
        <p14:creationId xmlns:p14="http://schemas.microsoft.com/office/powerpoint/2010/main" val="3076650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tr-TR" dirty="0" smtClean="0">
                <a:solidFill>
                  <a:srgbClr val="002060"/>
                </a:solidFill>
              </a:rPr>
              <a:t>PYTHON:</a:t>
            </a:r>
          </a:p>
          <a:p>
            <a:pPr marL="0" indent="0">
              <a:buFont typeface="Arial" panose="020B0604020202020204" pitchFamily="34" charset="0"/>
              <a:buNone/>
            </a:pPr>
            <a:endParaRPr lang="tr-TR" dirty="0" smtClean="0"/>
          </a:p>
          <a:p>
            <a:pPr marL="285750" indent="-285750">
              <a:buFont typeface="Arial" panose="020B0604020202020204" pitchFamily="34" charset="0"/>
              <a:buChar char="•"/>
            </a:pPr>
            <a:r>
              <a:rPr lang="tr-TR" dirty="0" smtClean="0"/>
              <a:t>Python sanal makinesi bytecode talimatlarını işleyerek CPU üzerinde çalışır. </a:t>
            </a:r>
          </a:p>
          <a:p>
            <a:pPr marL="285750" indent="-285750">
              <a:buFont typeface="Arial" panose="020B0604020202020204" pitchFamily="34" charset="0"/>
              <a:buChar char="•"/>
            </a:pPr>
            <a:r>
              <a:rPr lang="tr-TR" dirty="0" smtClean="0"/>
              <a:t>CPU, Python sanal makinesinin talimatlarını gerçekleştirir ve gerekli hesaplamaları yapar.</a:t>
            </a:r>
          </a:p>
          <a:p>
            <a:pPr marL="285750" indent="-285750">
              <a:buFont typeface="Arial" panose="020B0604020202020204" pitchFamily="34" charset="0"/>
              <a:buChar char="•"/>
            </a:pPr>
            <a:r>
              <a:rPr lang="tr-TR" dirty="0" smtClean="0"/>
              <a:t>Python kaynak kodu, yorumlanmaya tabi tutulduktan sonra CPU tarafından çalıştırılmak üzere işlemci komutlarına dönüştürülür. </a:t>
            </a:r>
          </a:p>
          <a:p>
            <a:pPr marL="285750" indent="-285750">
              <a:buFont typeface="Arial" panose="020B0604020202020204" pitchFamily="34" charset="0"/>
              <a:buChar char="•"/>
            </a:pPr>
            <a:r>
              <a:rPr lang="tr-TR" dirty="0" smtClean="0"/>
              <a:t>Python, yorumlanan bir dil olarak kabul edilir ve çalışma süreci Python sanal makinesi ve CPU arasında gerçekleşir.</a:t>
            </a:r>
          </a:p>
          <a:p>
            <a:endParaRPr lang="tr-TR" dirty="0" smtClean="0"/>
          </a:p>
          <a:p>
            <a:r>
              <a:rPr lang="tr-TR" dirty="0" smtClean="0"/>
              <a:t>C:</a:t>
            </a:r>
          </a:p>
          <a:p>
            <a:endParaRPr lang="tr-TR" dirty="0" smtClean="0"/>
          </a:p>
          <a:p>
            <a:r>
              <a:rPr lang="tr-TR" sz="1200" b="0" i="0" kern="1200" dirty="0" smtClean="0">
                <a:solidFill>
                  <a:schemeClr val="tx1"/>
                </a:solidFill>
                <a:effectLst/>
                <a:latin typeface="+mn-lt"/>
                <a:ea typeface="+mn-ea"/>
                <a:cs typeface="+mn-cs"/>
              </a:rPr>
              <a:t>C dilindeki süreç, </a:t>
            </a:r>
            <a:r>
              <a:rPr lang="tr-TR" sz="1200" b="0" i="0" kern="1200" dirty="0" err="1" smtClean="0">
                <a:solidFill>
                  <a:schemeClr val="tx1"/>
                </a:solidFill>
                <a:effectLst/>
                <a:latin typeface="+mn-lt"/>
                <a:ea typeface="+mn-ea"/>
                <a:cs typeface="+mn-cs"/>
              </a:rPr>
              <a:t>Python'dan</a:t>
            </a:r>
            <a:r>
              <a:rPr lang="tr-TR" sz="1200" b="0" i="0" kern="1200" dirty="0" smtClean="0">
                <a:solidFill>
                  <a:schemeClr val="tx1"/>
                </a:solidFill>
                <a:effectLst/>
                <a:latin typeface="+mn-lt"/>
                <a:ea typeface="+mn-ea"/>
                <a:cs typeface="+mn-cs"/>
              </a:rPr>
              <a:t> farklıdır çünkü C dilinde yorumlanma adımı yoktur ve kod doğrudan makine koduna derlenir. İşte C dilindeki süreç:</a:t>
            </a:r>
          </a:p>
          <a:p>
            <a:r>
              <a:rPr lang="tr-TR" sz="1200" b="0" i="0" kern="1200" dirty="0" smtClean="0">
                <a:solidFill>
                  <a:schemeClr val="tx1"/>
                </a:solidFill>
                <a:effectLst/>
                <a:latin typeface="+mn-lt"/>
                <a:ea typeface="+mn-ea"/>
                <a:cs typeface="+mn-cs"/>
              </a:rPr>
              <a:t>Kaynak Kodun Derlenmesi: C dilindeki kaynak kodu, bir derleyici tarafından derlenir. Derleyici, kaynak kodu doğrudan makine diline çevirir, yani derlenmiş bir program oluşturur. Bu makine kodu, doğrudan CPU tarafından anlaşılır ve çalıştırılır.</a:t>
            </a:r>
          </a:p>
          <a:p>
            <a:r>
              <a:rPr lang="tr-TR" sz="1200" b="0" i="0" kern="1200" dirty="0" smtClean="0">
                <a:solidFill>
                  <a:schemeClr val="tx1"/>
                </a:solidFill>
                <a:effectLst/>
                <a:latin typeface="+mn-lt"/>
                <a:ea typeface="+mn-ea"/>
                <a:cs typeface="+mn-cs"/>
              </a:rPr>
              <a:t>Derleme Hatalarının Kontrolü: Derleme aşamasında, derleyici kaynak kodunu analiz eder ve hataları tespit eder. Eğer bir hata varsa, derleyici hata mesajları üretir ve derleme işlemi durdurulur. Hatalar düzeltildikten sonra kaynak kodu tekrar derlenir.</a:t>
            </a:r>
          </a:p>
          <a:p>
            <a:r>
              <a:rPr lang="tr-TR" sz="1200" b="0" i="0" kern="1200" dirty="0" smtClean="0">
                <a:solidFill>
                  <a:schemeClr val="tx1"/>
                </a:solidFill>
                <a:effectLst/>
                <a:latin typeface="+mn-lt"/>
                <a:ea typeface="+mn-ea"/>
                <a:cs typeface="+mn-cs"/>
              </a:rPr>
              <a:t>Makine Kodu Yürütme: Derlenen C programı, makine kodu olarak adlandırılan işlemci talimatlarını içeren bir dosyaya dönüştürülür. Bu makine kodu doğrudan CPU tarafından çalıştırılır. CPU, makine kodunu yürüterek C programının mantığını gerçekleştirir ve sonuçları üretir.</a:t>
            </a:r>
          </a:p>
          <a:p>
            <a:r>
              <a:rPr lang="tr-TR" sz="1200" b="0" i="0" kern="1200" dirty="0" smtClean="0">
                <a:solidFill>
                  <a:schemeClr val="tx1"/>
                </a:solidFill>
                <a:effectLst/>
                <a:latin typeface="+mn-lt"/>
                <a:ea typeface="+mn-ea"/>
                <a:cs typeface="+mn-cs"/>
              </a:rPr>
              <a:t>C dilinde yorumlama adımı olmadığı için </a:t>
            </a:r>
            <a:r>
              <a:rPr lang="tr-TR" sz="1200" b="0" i="0" kern="1200" dirty="0" err="1" smtClean="0">
                <a:solidFill>
                  <a:schemeClr val="tx1"/>
                </a:solidFill>
                <a:effectLst/>
                <a:latin typeface="+mn-lt"/>
                <a:ea typeface="+mn-ea"/>
                <a:cs typeface="+mn-cs"/>
              </a:rPr>
              <a:t>Python'daki</a:t>
            </a:r>
            <a:r>
              <a:rPr lang="tr-TR" sz="1200" b="0" i="0" kern="1200" dirty="0" smtClean="0">
                <a:solidFill>
                  <a:schemeClr val="tx1"/>
                </a:solidFill>
                <a:effectLst/>
                <a:latin typeface="+mn-lt"/>
                <a:ea typeface="+mn-ea"/>
                <a:cs typeface="+mn-cs"/>
              </a:rPr>
              <a:t> gibi bir sanal makine kullanılmaz. C dilindeki kod doğrudan CPU üzerinde çalıştırılır. Derleme adımı, C dilini derleyen ve kaynak kodunu makine koduna çeviren derleyici tarafından gerçekleştirilir.</a:t>
            </a:r>
          </a:p>
          <a:p>
            <a:r>
              <a:rPr lang="tr-TR" sz="1200" b="0" i="0" kern="1200" dirty="0" smtClean="0">
                <a:solidFill>
                  <a:schemeClr val="tx1"/>
                </a:solidFill>
                <a:effectLst/>
                <a:latin typeface="+mn-lt"/>
                <a:ea typeface="+mn-ea"/>
                <a:cs typeface="+mn-cs"/>
              </a:rPr>
              <a:t>Bu süreç, C dilinin derlenmiş bir dil olması nedeniyle daha hızlı bir çalışma sağlar. Derlenmiş bir dilde, kod doğrudan işlemcinin anlayabileceği şekilde işlenir, bu da genellikle daha hızlı bir yürütme süresi sağlar. Ancak, platform bağımsızlık ve dinamiklik gibi bazı avantajlar, Python gibi yorumlanan dillerde daha belirgindir.</a:t>
            </a:r>
          </a:p>
          <a:p>
            <a:endParaRPr lang="tr-TR" dirty="0" smtClean="0"/>
          </a:p>
          <a:p>
            <a:endParaRPr lang="tr-TR" dirty="0" smtClean="0"/>
          </a:p>
          <a:p>
            <a:endParaRPr lang="tr-TR" dirty="0" smtClean="0"/>
          </a:p>
          <a:p>
            <a:endParaRPr lang="tr-TR" dirty="0" smtClean="0"/>
          </a:p>
          <a:p>
            <a:endParaRPr lang="tr-TR" dirty="0" smtClean="0"/>
          </a:p>
        </p:txBody>
      </p:sp>
      <p:sp>
        <p:nvSpPr>
          <p:cNvPr id="4" name="Slayt Numarası Yer Tutucusu 3"/>
          <p:cNvSpPr>
            <a:spLocks noGrp="1"/>
          </p:cNvSpPr>
          <p:nvPr>
            <p:ph type="sldNum" sz="quarter" idx="10"/>
          </p:nvPr>
        </p:nvSpPr>
        <p:spPr/>
        <p:txBody>
          <a:bodyPr/>
          <a:lstStyle/>
          <a:p>
            <a:fld id="{B5ECA169-30BA-416C-9B08-482EF6D685B7}" type="slidenum">
              <a:rPr lang="tr-TR" smtClean="0"/>
              <a:t>30</a:t>
            </a:fld>
            <a:endParaRPr lang="tr-TR"/>
          </a:p>
        </p:txBody>
      </p:sp>
    </p:spTree>
    <p:extLst>
      <p:ext uri="{BB962C8B-B14F-4D97-AF65-F5344CB8AC3E}">
        <p14:creationId xmlns:p14="http://schemas.microsoft.com/office/powerpoint/2010/main" val="2432854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29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DONANIM:</a:t>
            </a:r>
          </a:p>
          <a:p>
            <a:r>
              <a:rPr lang="tr-TR" sz="1200" b="0" i="0" kern="1200" dirty="0" smtClean="0">
                <a:solidFill>
                  <a:schemeClr val="tx1"/>
                </a:solidFill>
                <a:effectLst/>
                <a:latin typeface="+mn-lt"/>
                <a:ea typeface="+mn-ea"/>
                <a:cs typeface="+mn-cs"/>
              </a:rPr>
              <a:t>Bilgisayarın elektronik ve mekanik aksamına donanım denir.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YAZILIM:</a:t>
            </a:r>
          </a:p>
          <a:p>
            <a:r>
              <a:rPr lang="tr-TR" sz="1200" b="0" i="0" kern="1200" dirty="0" smtClean="0">
                <a:solidFill>
                  <a:schemeClr val="tx1"/>
                </a:solidFill>
                <a:effectLst/>
                <a:latin typeface="+mn-lt"/>
                <a:ea typeface="+mn-ea"/>
                <a:cs typeface="+mn-cs"/>
              </a:rPr>
              <a:t>İşletim Sistemi Yazılımları:</a:t>
            </a:r>
          </a:p>
          <a:p>
            <a:r>
              <a:rPr lang="tr-TR" sz="1200" b="0" i="0" kern="1200" dirty="0" smtClean="0">
                <a:solidFill>
                  <a:schemeClr val="tx1"/>
                </a:solidFill>
                <a:effectLst/>
                <a:latin typeface="+mn-lt"/>
                <a:ea typeface="+mn-ea"/>
                <a:cs typeface="+mn-cs"/>
              </a:rPr>
              <a:t>Bilgisayardaki donanımları yöneten, çalışmasını denetleyen ve diğer tüm yazılımların çalışmasını sağlayan temel yazılımdır.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Uygulama Yazılımları:</a:t>
            </a:r>
          </a:p>
          <a:p>
            <a:r>
              <a:rPr lang="tr-TR" sz="1200" b="0" i="0" kern="1200" dirty="0" smtClean="0">
                <a:solidFill>
                  <a:schemeClr val="tx1"/>
                </a:solidFill>
                <a:effectLst/>
                <a:latin typeface="+mn-lt"/>
                <a:ea typeface="+mn-ea"/>
                <a:cs typeface="+mn-cs"/>
              </a:rPr>
              <a:t>Kullanıcıların belli başlı bazı işlemleri yapmalarını sağlayan yazılımlardır. Doküman oluşturmak için kullanılan ofis yazılımları, eğlenceli oyun yazılımları, İnternet’te gezinmek için kullanılan İnternet tarayıcıları, resim düzenleme yazılımı ve virüslere karşı kullanılan antivirüs yazılımları örnek olarak verilebilir.</a:t>
            </a: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4</a:t>
            </a:fld>
            <a:endParaRPr lang="tr-TR"/>
          </a:p>
        </p:txBody>
      </p:sp>
    </p:spTree>
    <p:extLst>
      <p:ext uri="{BB962C8B-B14F-4D97-AF65-F5344CB8AC3E}">
        <p14:creationId xmlns:p14="http://schemas.microsoft.com/office/powerpoint/2010/main" val="798042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buFont typeface="Arial" panose="020B0604020202020204" pitchFamily="34" charset="0"/>
              <a:buNone/>
            </a:pPr>
            <a:r>
              <a:rPr lang="tr-TR" dirty="0" smtClean="0"/>
              <a:t>İlk </a:t>
            </a:r>
            <a:r>
              <a:rPr lang="tr-TR" smtClean="0"/>
              <a:t>örnekte;</a:t>
            </a:r>
          </a:p>
          <a:p>
            <a:pPr marL="0" indent="0">
              <a:buFont typeface="Arial" panose="020B0604020202020204" pitchFamily="34" charset="0"/>
              <a:buNone/>
            </a:pPr>
            <a:r>
              <a:rPr lang="tr-TR" smtClean="0"/>
              <a:t>"a</a:t>
            </a:r>
            <a:r>
              <a:rPr lang="tr-TR" dirty="0" smtClean="0"/>
              <a:t>" ve "b" değişkenleri RAM‘ de depolanır ve işlem sonucunda </a:t>
            </a:r>
          </a:p>
          <a:p>
            <a:r>
              <a:rPr lang="tr-TR" dirty="0" smtClean="0"/>
              <a:t>oluşan "c" değişkeni de RAM‘ de geçici olarak depolanır. </a:t>
            </a:r>
          </a:p>
          <a:p>
            <a:r>
              <a:rPr lang="tr-TR" dirty="0" smtClean="0"/>
              <a:t>Ancak, programın çalışması tamamlandığında, </a:t>
            </a:r>
          </a:p>
          <a:p>
            <a:r>
              <a:rPr lang="tr-TR" dirty="0" smtClean="0"/>
              <a:t>bu veriler RAM‘ den silinir ve bellek boşaltılır.</a:t>
            </a:r>
          </a:p>
          <a:p>
            <a:pPr>
              <a:buFont typeface="+mj-lt"/>
              <a:buNone/>
            </a:pPr>
            <a:endParaRPr lang="tr-TR" b="0" i="0" dirty="0" smtClean="0">
              <a:solidFill>
                <a:srgbClr val="374151"/>
              </a:solidFill>
              <a:effectLst/>
              <a:latin typeface="Söhne"/>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Bir diğer örnek olarak, bir </a:t>
            </a:r>
            <a:r>
              <a:rPr lang="tr-TR" dirty="0" err="1" smtClean="0"/>
              <a:t>word</a:t>
            </a:r>
            <a:r>
              <a:rPr lang="tr-TR" dirty="0" smtClean="0"/>
              <a:t> işlemcide bir doküman oluştururken, yazdığınız her harf ve eklediğiniz </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her resim geçici olarak </a:t>
            </a:r>
            <a:r>
              <a:rPr lang="tr-TR" dirty="0" err="1" smtClean="0"/>
              <a:t>RAM'de</a:t>
            </a:r>
            <a:r>
              <a:rPr lang="tr-TR" dirty="0" smtClean="0"/>
              <a:t> depolanır. Ancak, dokümanı kaydedip kapatınca, dokümanın </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tr-TR" dirty="0" smtClean="0"/>
              <a:t>verileri de sabit diske kaydedilir ve </a:t>
            </a:r>
            <a:r>
              <a:rPr lang="tr-TR" dirty="0" err="1" smtClean="0"/>
              <a:t>RAM'de</a:t>
            </a:r>
            <a:r>
              <a:rPr lang="tr-TR" dirty="0" smtClean="0"/>
              <a:t> depolanan geçici veriler silinir.</a:t>
            </a:r>
          </a:p>
          <a:p>
            <a:pPr>
              <a:buFont typeface="+mj-lt"/>
              <a:buNone/>
            </a:pPr>
            <a:endParaRPr lang="tr-TR" b="0" i="0" dirty="0" smtClean="0">
              <a:solidFill>
                <a:srgbClr val="374151"/>
              </a:solidFill>
              <a:effectLst/>
              <a:latin typeface="Söhne"/>
            </a:endParaRPr>
          </a:p>
          <a:p>
            <a:pPr>
              <a:buFont typeface="+mj-lt"/>
              <a:buNone/>
            </a:pPr>
            <a:endParaRPr lang="tr-TR" b="0" i="0" dirty="0" smtClean="0">
              <a:solidFill>
                <a:srgbClr val="374151"/>
              </a:solidFill>
              <a:effectLst/>
              <a:latin typeface="Söhne"/>
            </a:endParaRPr>
          </a:p>
          <a:p>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6</a:t>
            </a:fld>
            <a:endParaRPr lang="tr-TR"/>
          </a:p>
        </p:txBody>
      </p:sp>
    </p:spTree>
    <p:extLst>
      <p:ext uri="{BB962C8B-B14F-4D97-AF65-F5344CB8AC3E}">
        <p14:creationId xmlns:p14="http://schemas.microsoft.com/office/powerpoint/2010/main" val="420663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sz="1200" b="0" i="0" kern="1200" dirty="0" smtClean="0">
                <a:solidFill>
                  <a:schemeClr val="tx1"/>
                </a:solidFill>
                <a:effectLst/>
                <a:latin typeface="+mn-lt"/>
                <a:ea typeface="+mn-ea"/>
                <a:cs typeface="+mn-cs"/>
              </a:rPr>
              <a:t>CPU, genellikle üç ana bölümden oluşur:</a:t>
            </a:r>
          </a:p>
          <a:p>
            <a:r>
              <a:rPr lang="tr-TR" sz="1200" b="0" i="0" kern="1200" dirty="0" smtClean="0">
                <a:solidFill>
                  <a:schemeClr val="tx1"/>
                </a:solidFill>
                <a:effectLst/>
                <a:latin typeface="+mn-lt"/>
                <a:ea typeface="+mn-ea"/>
                <a:cs typeface="+mn-cs"/>
              </a:rPr>
              <a:t>Kontrol Birimi (Control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İşlemcideki programların yönetilmesinden sorumlu olan birimdir. Kontrol birimi, programların yürütülmesi için gerekli tüm adımları sırasıyla çalıştırır. Yani, CPU'nun diğer bölümlerine hangi işlemlerin yapılacağını söyler.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Aritmetik ve Mantık Birimi (</a:t>
            </a:r>
            <a:r>
              <a:rPr lang="tr-TR" sz="1200" b="0" i="0" kern="1200" dirty="0" err="1" smtClean="0">
                <a:solidFill>
                  <a:schemeClr val="tx1"/>
                </a:solidFill>
                <a:effectLst/>
                <a:latin typeface="+mn-lt"/>
                <a:ea typeface="+mn-ea"/>
                <a:cs typeface="+mn-cs"/>
              </a:rPr>
              <a:t>Arithmetic</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Logic</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 ALU): İşlemcideki matematiksel işlemler ve mantıksal operasyonlar için tasarlanmıştır. ALU, iki sayının toplanması, çıkarılması, çarpılması veya bölünmesi gibi matematiksel işlemleri yapabilir. Mantık işlemleri olarak ise eşitlik, büyüklük-küçüklük karşılaştırmaları, mantıksal operatörler (and, </a:t>
            </a:r>
            <a:r>
              <a:rPr lang="tr-TR" sz="1200" b="0" i="0" kern="1200" dirty="0" err="1" smtClean="0">
                <a:solidFill>
                  <a:schemeClr val="tx1"/>
                </a:solidFill>
                <a:effectLst/>
                <a:latin typeface="+mn-lt"/>
                <a:ea typeface="+mn-ea"/>
                <a:cs typeface="+mn-cs"/>
              </a:rPr>
              <a:t>or</a:t>
            </a:r>
            <a:r>
              <a:rPr lang="tr-TR" sz="1200" b="0" i="0" kern="1200" dirty="0" smtClean="0">
                <a:solidFill>
                  <a:schemeClr val="tx1"/>
                </a:solidFill>
                <a:effectLst/>
                <a:latin typeface="+mn-lt"/>
                <a:ea typeface="+mn-ea"/>
                <a:cs typeface="+mn-cs"/>
              </a:rPr>
              <a:t>, not) gibi işlemleri yapabilir.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Bellek Birimi (Memory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İşlemcideki verilerin depolanması için kullanılır. Bilgisayarın ana belleği CPU tarafından yönetilir. CPU, verileri bellekten okuyabilir ve belleğe yazabilir.</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Bu üç bölüm, CPU'nun temel işlevlerini yerine getirmesine yardımcı olur. Ancak, modern CPU'lar, daha birçok özellik içerir ve farklı türde alt birimlere sahip olabilirler. Örneğin, önbellek birimi, CPU'nun işlemleri hızlandırmasına yardımcı olur ve çeşitli işlemcilerin hızını ve performansını artıran farklı özellikler de olabilir.</a:t>
            </a:r>
          </a:p>
          <a:p>
            <a:endParaRPr lang="tr-TR" dirty="0" smtClean="0"/>
          </a:p>
          <a:p>
            <a:r>
              <a:rPr lang="tr-TR" dirty="0" smtClean="0"/>
              <a:t>***********************</a:t>
            </a:r>
          </a:p>
          <a:p>
            <a:r>
              <a:rPr lang="tr-TR" sz="1200" b="0" i="0" kern="1200" dirty="0" smtClean="0">
                <a:solidFill>
                  <a:schemeClr val="tx1"/>
                </a:solidFill>
                <a:effectLst/>
                <a:latin typeface="+mn-lt"/>
                <a:ea typeface="+mn-ea"/>
                <a:cs typeface="+mn-cs"/>
              </a:rPr>
              <a:t>Memory </a:t>
            </a:r>
            <a:r>
              <a:rPr lang="tr-TR" sz="1200" b="0" i="0" kern="1200" dirty="0" err="1" smtClean="0">
                <a:solidFill>
                  <a:schemeClr val="tx1"/>
                </a:solidFill>
                <a:effectLst/>
                <a:latin typeface="+mn-lt"/>
                <a:ea typeface="+mn-ea"/>
                <a:cs typeface="+mn-cs"/>
              </a:rPr>
              <a:t>Unit</a:t>
            </a:r>
            <a:r>
              <a:rPr lang="tr-TR" sz="1200" b="0" i="0" kern="1200" dirty="0" smtClean="0">
                <a:solidFill>
                  <a:schemeClr val="tx1"/>
                </a:solidFill>
                <a:effectLst/>
                <a:latin typeface="+mn-lt"/>
                <a:ea typeface="+mn-ea"/>
                <a:cs typeface="+mn-cs"/>
              </a:rPr>
              <a:t> (Bellek Birimi), CPU'nun bir bölümüdür çünkü CPU, bellek birimine erişerek verileri okur ve yazabilir. Bu nedenle, bellek birimi, CPU'nun verileri işlemesi için gerekli bir bileşendir.</a:t>
            </a:r>
          </a:p>
          <a:p>
            <a:r>
              <a:rPr lang="tr-TR" sz="1200" b="0" i="0" kern="1200" dirty="0" smtClean="0">
                <a:solidFill>
                  <a:schemeClr val="tx1"/>
                </a:solidFill>
                <a:effectLst/>
                <a:latin typeface="+mn-lt"/>
                <a:ea typeface="+mn-ea"/>
                <a:cs typeface="+mn-cs"/>
              </a:rPr>
              <a:t>Bellek birimi, RAM (</a:t>
            </a:r>
            <a:r>
              <a:rPr lang="tr-TR" sz="1200" b="0" i="0" kern="1200" dirty="0" err="1" smtClean="0">
                <a:solidFill>
                  <a:schemeClr val="tx1"/>
                </a:solidFill>
                <a:effectLst/>
                <a:latin typeface="+mn-lt"/>
                <a:ea typeface="+mn-ea"/>
                <a:cs typeface="+mn-cs"/>
              </a:rPr>
              <a:t>Random</a:t>
            </a:r>
            <a:r>
              <a:rPr lang="tr-TR" sz="1200" b="0" i="0" kern="1200" dirty="0" smtClean="0">
                <a:solidFill>
                  <a:schemeClr val="tx1"/>
                </a:solidFill>
                <a:effectLst/>
                <a:latin typeface="+mn-lt"/>
                <a:ea typeface="+mn-ea"/>
                <a:cs typeface="+mn-cs"/>
              </a:rPr>
              <a:t> Access Memory) olarak da adlandırılan geçici bellekten oluşur. RAM, CPU'nun hızlı bir şekilde veri okumasına ve yazmasına izin veren bir tür bellektir. Ancak, RAM bellek, bilgisayarın sabit disk veya SSD gibi kalıcı depolama birimleri gibi diğer bileşenlerinden çok daha büyüktür.</a:t>
            </a:r>
          </a:p>
          <a:p>
            <a:r>
              <a:rPr lang="tr-TR" sz="1200" b="0" i="0" kern="1200" dirty="0" smtClean="0">
                <a:solidFill>
                  <a:schemeClr val="tx1"/>
                </a:solidFill>
                <a:effectLst/>
                <a:latin typeface="+mn-lt"/>
                <a:ea typeface="+mn-ea"/>
                <a:cs typeface="+mn-cs"/>
              </a:rPr>
              <a:t>Bellek birimi ayrıca, ROM (Read-</a:t>
            </a:r>
            <a:r>
              <a:rPr lang="tr-TR" sz="1200" b="0" i="0" kern="1200" dirty="0" err="1" smtClean="0">
                <a:solidFill>
                  <a:schemeClr val="tx1"/>
                </a:solidFill>
                <a:effectLst/>
                <a:latin typeface="+mn-lt"/>
                <a:ea typeface="+mn-ea"/>
                <a:cs typeface="+mn-cs"/>
              </a:rPr>
              <a:t>Only</a:t>
            </a:r>
            <a:r>
              <a:rPr lang="tr-TR" sz="1200" b="0" i="0" kern="1200" dirty="0" smtClean="0">
                <a:solidFill>
                  <a:schemeClr val="tx1"/>
                </a:solidFill>
                <a:effectLst/>
                <a:latin typeface="+mn-lt"/>
                <a:ea typeface="+mn-ea"/>
                <a:cs typeface="+mn-cs"/>
              </a:rPr>
              <a:t> Memory) olarak adlandırılan ve bilgisayarın başlatılması ve ön yükleme işlemleri gibi temel işlemler için gereken verilerin saklandığı bir tür bellek de içerebilir. ROM bellek, bilgisayarın açılış işlemi için önemli olan verileri tuttuğu için kalıcı bir bellek türüdür.</a:t>
            </a:r>
          </a:p>
          <a:p>
            <a:r>
              <a:rPr lang="tr-TR" sz="1200" b="0" i="0" kern="1200" dirty="0" smtClean="0">
                <a:solidFill>
                  <a:schemeClr val="tx1"/>
                </a:solidFill>
                <a:effectLst/>
                <a:latin typeface="+mn-lt"/>
                <a:ea typeface="+mn-ea"/>
                <a:cs typeface="+mn-cs"/>
              </a:rPr>
              <a:t>Özetle, bellek birimi, CPU'nun eriştiği verilerin saklandığı bir bileşendir ve RAM ve ROM gibi farklı bellek türlerinden oluşur. CPU, bellek birimine erişerek verileri okur ve yazabilir, bu nedenle bellek birimi CPU'nun bir bölümü olarak kabul edilir.</a:t>
            </a:r>
          </a:p>
          <a:p>
            <a:endParaRPr lang="tr-TR" dirty="0" smtClean="0"/>
          </a:p>
          <a:p>
            <a:r>
              <a:rPr lang="tr-TR" dirty="0" smtClean="0"/>
              <a:t>*************</a:t>
            </a:r>
          </a:p>
          <a:p>
            <a:r>
              <a:rPr lang="tr-TR" sz="1200" b="0" i="0" kern="1200" dirty="0" smtClean="0">
                <a:solidFill>
                  <a:schemeClr val="tx1"/>
                </a:solidFill>
                <a:effectLst/>
                <a:latin typeface="+mn-lt"/>
                <a:ea typeface="+mn-ea"/>
                <a:cs typeface="+mn-cs"/>
              </a:rPr>
              <a:t>CPU, birden çok çekirdeğe sahip olabilir ve her çekirdek, işlemcinin daha hızlı çalışmasına izin verir. Örneğin, bir CPU'nun dört çekirdeği varsa, her bir çekirdek birbirinden bağımsız olarak çalışabilir ve bu sayede birçok işlemciye göre daha hızlı ve verimli çalışabilir.</a:t>
            </a:r>
            <a:endParaRPr lang="tr-TR" dirty="0" smtClean="0"/>
          </a:p>
          <a:p>
            <a:endParaRPr lang="tr-TR" dirty="0" smtClean="0"/>
          </a:p>
          <a:p>
            <a:endParaRPr lang="tr-TR" dirty="0" smtClean="0"/>
          </a:p>
          <a:p>
            <a:endParaRPr lang="tr-TR" dirty="0" smtClean="0"/>
          </a:p>
          <a:p>
            <a:r>
              <a:rPr lang="tr-TR" dirty="0" smtClean="0"/>
              <a:t>**********</a:t>
            </a:r>
          </a:p>
          <a:p>
            <a:r>
              <a:rPr lang="tr-TR" dirty="0" smtClean="0"/>
              <a:t>Aritmetik Mantık Birimi (ALU) denilen dijital devreler üzerinden aritmetik ve mantıksal işlemleri yürütür. Dört işlem, verilerin mantıksal karşılaştırılması ve bu işlemlerin sonucuna göre yeni kararların verilmesi bu birimin görevidir.   Kontrol Ünitesinde (CU) ise çalışan programların komutlarını yorumlar ve bu komutları yerine getirecek işlem akışlarını düzenler.</a:t>
            </a: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7</a:t>
            </a:fld>
            <a:endParaRPr lang="tr-TR"/>
          </a:p>
        </p:txBody>
      </p:sp>
    </p:spTree>
    <p:extLst>
      <p:ext uri="{BB962C8B-B14F-4D97-AF65-F5344CB8AC3E}">
        <p14:creationId xmlns:p14="http://schemas.microsoft.com/office/powerpoint/2010/main" val="3788185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8</a:t>
            </a:fld>
            <a:endParaRPr lang="tr-TR"/>
          </a:p>
        </p:txBody>
      </p:sp>
    </p:spTree>
    <p:extLst>
      <p:ext uri="{BB962C8B-B14F-4D97-AF65-F5344CB8AC3E}">
        <p14:creationId xmlns:p14="http://schemas.microsoft.com/office/powerpoint/2010/main" val="340348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“İşlemci, işlemi yapar ve sonucu C1 </a:t>
            </a:r>
          </a:p>
          <a:p>
            <a:r>
              <a:rPr lang="tr-TR" dirty="0" smtClean="0"/>
              <a:t>hücresine kaydeder”. dedik, peki nasıl. Öncesinde ihtiyacımız olan birkaç bilginin üstünden geçelim.</a:t>
            </a:r>
          </a:p>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9</a:t>
            </a:fld>
            <a:endParaRPr lang="tr-TR"/>
          </a:p>
        </p:txBody>
      </p:sp>
    </p:spTree>
    <p:extLst>
      <p:ext uri="{BB962C8B-B14F-4D97-AF65-F5344CB8AC3E}">
        <p14:creationId xmlns:p14="http://schemas.microsoft.com/office/powerpoint/2010/main" val="7679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b="0" i="0" dirty="0" smtClean="0">
              <a:solidFill>
                <a:srgbClr val="374151"/>
              </a:solidFill>
              <a:effectLst/>
              <a:latin typeface="Söhne"/>
            </a:endParaRPr>
          </a:p>
          <a:p>
            <a:r>
              <a:rPr lang="tr-TR" sz="1200" b="0" i="0" kern="1200" dirty="0" smtClean="0">
                <a:solidFill>
                  <a:schemeClr val="tx1"/>
                </a:solidFill>
                <a:effectLst/>
                <a:latin typeface="+mn-lt"/>
                <a:ea typeface="+mn-ea"/>
                <a:cs typeface="+mn-cs"/>
              </a:rPr>
              <a:t>İşte bilgisayarlar bu sayı sistemleri arasında sadece ikili sayı sistemini ‘anlayabilir’. Aslında bu da hiç mantıksız değil. Bilgisayar dediğimiz şey, üzerinden elektrik geçen devrelerden ibaret bir makinedir. Eğer bir devrede elektrik yoksa o devrenin değeri ~0 volt iken, o devreden elektrik geçtiğinde devrenin değeri ~5 volttur. Gördüğünüz gibi, ortada iki farklı değer var: ~0 volt ve ~5 volt. Yukarıda anlattığımız gibi, ikili (</a:t>
            </a:r>
            <a:r>
              <a:rPr lang="tr-TR" sz="1200" b="0" i="1" kern="1200" dirty="0" smtClean="0">
                <a:solidFill>
                  <a:schemeClr val="tx1"/>
                </a:solidFill>
                <a:effectLst/>
                <a:latin typeface="+mn-lt"/>
                <a:ea typeface="+mn-ea"/>
                <a:cs typeface="+mn-cs"/>
              </a:rPr>
              <a:t>binary</a:t>
            </a:r>
            <a:r>
              <a:rPr lang="tr-TR" sz="1200" b="0" i="0" kern="1200" dirty="0" smtClean="0">
                <a:solidFill>
                  <a:schemeClr val="tx1"/>
                </a:solidFill>
                <a:effectLst/>
                <a:latin typeface="+mn-lt"/>
                <a:ea typeface="+mn-ea"/>
                <a:cs typeface="+mn-cs"/>
              </a:rPr>
              <a:t>) sayma sisteminde de iki değer bulunur: 0 ve 1. Dolayısıyla ikili sayma sistemi bilgisayarın iç işleyişine en uygun sistemdir. ikili sistemde ~0 </a:t>
            </a:r>
            <a:r>
              <a:rPr lang="tr-TR" sz="1200" b="0" i="0" kern="1200" dirty="0" err="1" smtClean="0">
                <a:solidFill>
                  <a:schemeClr val="tx1"/>
                </a:solidFill>
                <a:effectLst/>
                <a:latin typeface="+mn-lt"/>
                <a:ea typeface="+mn-ea"/>
                <a:cs typeface="+mn-cs"/>
              </a:rPr>
              <a:t>volt’u</a:t>
            </a:r>
            <a:r>
              <a:rPr lang="tr-TR" sz="1200" b="0" i="0" kern="1200" dirty="0" smtClean="0">
                <a:solidFill>
                  <a:schemeClr val="tx1"/>
                </a:solidFill>
                <a:effectLst/>
                <a:latin typeface="+mn-lt"/>
                <a:ea typeface="+mn-ea"/>
                <a:cs typeface="+mn-cs"/>
              </a:rPr>
              <a:t> 0 ile, ~5 </a:t>
            </a:r>
            <a:r>
              <a:rPr lang="tr-TR" sz="1200" b="0" i="0" kern="1200" dirty="0" err="1" smtClean="0">
                <a:solidFill>
                  <a:schemeClr val="tx1"/>
                </a:solidFill>
                <a:effectLst/>
                <a:latin typeface="+mn-lt"/>
                <a:ea typeface="+mn-ea"/>
                <a:cs typeface="+mn-cs"/>
              </a:rPr>
              <a:t>volt’u</a:t>
            </a:r>
            <a:r>
              <a:rPr lang="tr-TR" sz="1200" b="0" i="0" kern="1200" dirty="0" smtClean="0">
                <a:solidFill>
                  <a:schemeClr val="tx1"/>
                </a:solidFill>
                <a:effectLst/>
                <a:latin typeface="+mn-lt"/>
                <a:ea typeface="+mn-ea"/>
                <a:cs typeface="+mn-cs"/>
              </a:rPr>
              <a:t> ise 1 ile temsil edebiliyoruz. Yani devreden elektrik geçtiğinde o devrenin değeri 1, elektrik geçmediğinde ise 0 olmuş oluyor. Tabii bilgisayar açısından bakıldığında devrede elektrik vardır veya yoktur. Biz insanlar bu ikili durumu daha kolay bir şekilde temsil edebilmek için her bir duruma 0 ve 1 gibi bir ad veriyoruz.</a:t>
            </a: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10</a:t>
            </a:fld>
            <a:endParaRPr lang="tr-TR"/>
          </a:p>
        </p:txBody>
      </p:sp>
    </p:spTree>
    <p:extLst>
      <p:ext uri="{BB962C8B-B14F-4D97-AF65-F5344CB8AC3E}">
        <p14:creationId xmlns:p14="http://schemas.microsoft.com/office/powerpoint/2010/main" val="377425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buFont typeface="+mj-lt"/>
              <a:buNone/>
            </a:pPr>
            <a:endParaRPr lang="tr-TR" dirty="0"/>
          </a:p>
        </p:txBody>
      </p:sp>
      <p:sp>
        <p:nvSpPr>
          <p:cNvPr id="4" name="Slayt Numarası Yer Tutucusu 3"/>
          <p:cNvSpPr>
            <a:spLocks noGrp="1"/>
          </p:cNvSpPr>
          <p:nvPr>
            <p:ph type="sldNum" sz="quarter" idx="10"/>
          </p:nvPr>
        </p:nvSpPr>
        <p:spPr/>
        <p:txBody>
          <a:bodyPr/>
          <a:lstStyle/>
          <a:p>
            <a:fld id="{B5ECA169-30BA-416C-9B08-482EF6D685B7}" type="slidenum">
              <a:rPr lang="tr-TR" smtClean="0"/>
              <a:t>11</a:t>
            </a:fld>
            <a:endParaRPr lang="tr-TR"/>
          </a:p>
        </p:txBody>
      </p:sp>
    </p:spTree>
    <p:extLst>
      <p:ext uri="{BB962C8B-B14F-4D97-AF65-F5344CB8AC3E}">
        <p14:creationId xmlns:p14="http://schemas.microsoft.com/office/powerpoint/2010/main" val="64608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AEC27F2D-B639-4787-BCFC-8760C5628869}" type="datetime1">
              <a:rPr lang="tr-TR" smtClean="0"/>
              <a:t>19.05.2023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24617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FF80FD9-DF81-4C32-B2DE-FA772B5540F4}" type="datetime1">
              <a:rPr lang="tr-TR" smtClean="0"/>
              <a:t>19.05.2023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93398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4CCBF4A-1890-4EF2-8BF9-204D9C393D69}" type="datetime1">
              <a:rPr lang="tr-TR" smtClean="0"/>
              <a:t>19.05.2023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791980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307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923650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262661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361193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09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734354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609630"/>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737477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0963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312019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609630"/>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353357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95DB87BB-47B0-4A68-9807-2B5FAF3D06D8}" type="datetime1">
              <a:rPr lang="tr-TR" smtClean="0"/>
              <a:t>19.05.2023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441726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09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1011348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609630"/>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3070226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4151753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60963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175711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Tree>
    <p:extLst>
      <p:ext uri="{BB962C8B-B14F-4D97-AF65-F5344CB8AC3E}">
        <p14:creationId xmlns:p14="http://schemas.microsoft.com/office/powerpoint/2010/main" val="2945091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2608233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13" name="Google Shape;13;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14" name="Google Shape;14;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411761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19" name="Google Shape;19;p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20" name="Google Shape;20;p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533574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25" name="Google Shape;25;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26" name="Google Shape;26;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3471765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0" name="Google Shape;30;p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1" name="Google Shape;31;p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2" name="Google Shape;32;p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64923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E2BF84A8-ECC5-4403-A084-37AE782EFACE}" type="datetime1">
              <a:rPr lang="tr-TR" smtClean="0"/>
              <a:t>19.05.2023</a:t>
            </a:fld>
            <a:endParaRPr lang="tr-TR"/>
          </a:p>
        </p:txBody>
      </p:sp>
      <p:sp>
        <p:nvSpPr>
          <p:cNvPr id="5" name="Altbilgi Yer Tutucusu 4"/>
          <p:cNvSpPr>
            <a:spLocks noGrp="1"/>
          </p:cNvSpPr>
          <p:nvPr>
            <p:ph type="ftr" sz="quarter" idx="11"/>
          </p:nvPr>
        </p:nvSpPr>
        <p:spPr/>
        <p:txBody>
          <a:bodyPr/>
          <a:lstStyle/>
          <a:p>
            <a:r>
              <a:rPr lang="tr-TR" smtClean="0"/>
              <a:t>Derin Öğrenme</a:t>
            </a:r>
            <a:endParaRPr lang="tr-TR"/>
          </a:p>
        </p:txBody>
      </p:sp>
      <p:sp>
        <p:nvSpPr>
          <p:cNvPr id="6" name="Slayt Numarası Yer Tutucusu 5"/>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862353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6" name="Google Shape;36;p6"/>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37" name="Google Shape;37;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8" name="Google Shape;38;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39" name="Google Shape;39;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2819559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3" name="Google Shape;43;p7"/>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4" name="Google Shape;44;p7"/>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5" name="Google Shape;45;p7"/>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6" name="Google Shape;46;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47" name="Google Shape;47;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48" name="Google Shape;48;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3402535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52" name="Google Shape;52;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53" name="Google Shape;53;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2746474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57" name="Google Shape;57;p9"/>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58" name="Google Shape;58;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59" name="Google Shape;59;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60" name="Google Shape;60;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9648225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194859" y="408517"/>
            <a:ext cx="3657600" cy="2743200"/>
          </a:xfrm>
          <a:prstGeom prst="rect">
            <a:avLst/>
          </a:prstGeom>
          <a:noFill/>
          <a:ln>
            <a:noFill/>
          </a:ln>
        </p:spPr>
      </p:sp>
      <p:sp>
        <p:nvSpPr>
          <p:cNvPr id="64" name="Google Shape;64;p10"/>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5" name="Google Shape;65;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66" name="Google Shape;66;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67" name="Google Shape;67;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3247113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2" name="Google Shape;72;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3" name="Google Shape;73;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3161151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8" name="Google Shape;78;p1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09630">
              <a:buClr>
                <a:srgbClr val="000000"/>
              </a:buClr>
            </a:pPr>
            <a:endParaRPr lang="tr-TR" kern="0"/>
          </a:p>
        </p:txBody>
      </p:sp>
      <p:sp>
        <p:nvSpPr>
          <p:cNvPr id="79" name="Google Shape;79;p1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544480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C34F5DD3-9CE1-427E-AB4F-263A12596B83}" type="datetime1">
              <a:rPr lang="tr-TR" smtClean="0"/>
              <a:t>19.05.2023</a:t>
            </a:fld>
            <a:endParaRPr lang="tr-TR"/>
          </a:p>
        </p:txBody>
      </p:sp>
      <p:sp>
        <p:nvSpPr>
          <p:cNvPr id="6" name="Altbilgi Yer Tutucusu 5"/>
          <p:cNvSpPr>
            <a:spLocks noGrp="1"/>
          </p:cNvSpPr>
          <p:nvPr>
            <p:ph type="ftr" sz="quarter" idx="11"/>
          </p:nvPr>
        </p:nvSpPr>
        <p:spPr/>
        <p:txBody>
          <a:bodyPr/>
          <a:lstStyle/>
          <a:p>
            <a:r>
              <a:rPr lang="tr-TR" smtClean="0"/>
              <a:t>Derin Öğrenme</a:t>
            </a:r>
            <a:endParaRPr lang="tr-TR"/>
          </a:p>
        </p:txBody>
      </p:sp>
      <p:sp>
        <p:nvSpPr>
          <p:cNvPr id="7" name="Slayt Numarası Yer Tutucusu 6"/>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101743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5EC06DAD-DD61-4DEF-AAA7-66874EB10769}" type="datetime1">
              <a:rPr lang="tr-TR" smtClean="0"/>
              <a:t>19.05.2023</a:t>
            </a:fld>
            <a:endParaRPr lang="tr-TR"/>
          </a:p>
        </p:txBody>
      </p:sp>
      <p:sp>
        <p:nvSpPr>
          <p:cNvPr id="8" name="Altbilgi Yer Tutucusu 7"/>
          <p:cNvSpPr>
            <a:spLocks noGrp="1"/>
          </p:cNvSpPr>
          <p:nvPr>
            <p:ph type="ftr" sz="quarter" idx="11"/>
          </p:nvPr>
        </p:nvSpPr>
        <p:spPr/>
        <p:txBody>
          <a:bodyPr/>
          <a:lstStyle/>
          <a:p>
            <a:r>
              <a:rPr lang="tr-TR" smtClean="0"/>
              <a:t>Derin Öğrenme</a:t>
            </a:r>
            <a:endParaRPr lang="tr-TR"/>
          </a:p>
        </p:txBody>
      </p:sp>
      <p:sp>
        <p:nvSpPr>
          <p:cNvPr id="9" name="Slayt Numarası Yer Tutucusu 8"/>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25427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F82988A4-1701-42F2-9683-A0C6B0238537}" type="datetime1">
              <a:rPr lang="tr-TR" smtClean="0"/>
              <a:t>19.05.2023</a:t>
            </a:fld>
            <a:endParaRPr lang="tr-TR"/>
          </a:p>
        </p:txBody>
      </p:sp>
      <p:sp>
        <p:nvSpPr>
          <p:cNvPr id="4" name="Altbilgi Yer Tutucusu 3"/>
          <p:cNvSpPr>
            <a:spLocks noGrp="1"/>
          </p:cNvSpPr>
          <p:nvPr>
            <p:ph type="ftr" sz="quarter" idx="11"/>
          </p:nvPr>
        </p:nvSpPr>
        <p:spPr/>
        <p:txBody>
          <a:bodyPr/>
          <a:lstStyle/>
          <a:p>
            <a:r>
              <a:rPr lang="tr-TR" smtClean="0"/>
              <a:t>Derin Öğrenme</a:t>
            </a:r>
            <a:endParaRPr lang="tr-TR"/>
          </a:p>
        </p:txBody>
      </p:sp>
      <p:sp>
        <p:nvSpPr>
          <p:cNvPr id="5" name="Slayt Numarası Yer Tutucusu 4"/>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722248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6DC296D-CB82-4326-AA1F-2C1CE25D19A8}" type="datetime1">
              <a:rPr lang="tr-TR" smtClean="0"/>
              <a:t>19.05.2023</a:t>
            </a:fld>
            <a:endParaRPr lang="tr-TR"/>
          </a:p>
        </p:txBody>
      </p:sp>
      <p:sp>
        <p:nvSpPr>
          <p:cNvPr id="3" name="Altbilgi Yer Tutucusu 2"/>
          <p:cNvSpPr>
            <a:spLocks noGrp="1"/>
          </p:cNvSpPr>
          <p:nvPr>
            <p:ph type="ftr" sz="quarter" idx="11"/>
          </p:nvPr>
        </p:nvSpPr>
        <p:spPr/>
        <p:txBody>
          <a:bodyPr/>
          <a:lstStyle/>
          <a:p>
            <a:r>
              <a:rPr lang="tr-TR" smtClean="0"/>
              <a:t>Derin Öğrenme</a:t>
            </a:r>
            <a:endParaRPr lang="tr-TR"/>
          </a:p>
        </p:txBody>
      </p:sp>
      <p:sp>
        <p:nvSpPr>
          <p:cNvPr id="4" name="Slayt Numarası Yer Tutucusu 3"/>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84789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F2080A02-C592-46E0-8301-BCF4EBE22E15}" type="datetime1">
              <a:rPr lang="tr-TR" smtClean="0"/>
              <a:t>19.05.2023</a:t>
            </a:fld>
            <a:endParaRPr lang="tr-TR"/>
          </a:p>
        </p:txBody>
      </p:sp>
      <p:sp>
        <p:nvSpPr>
          <p:cNvPr id="6" name="Altbilgi Yer Tutucusu 5"/>
          <p:cNvSpPr>
            <a:spLocks noGrp="1"/>
          </p:cNvSpPr>
          <p:nvPr>
            <p:ph type="ftr" sz="quarter" idx="11"/>
          </p:nvPr>
        </p:nvSpPr>
        <p:spPr/>
        <p:txBody>
          <a:bodyPr/>
          <a:lstStyle/>
          <a:p>
            <a:r>
              <a:rPr lang="tr-TR" smtClean="0"/>
              <a:t>Derin Öğrenme</a:t>
            </a:r>
            <a:endParaRPr lang="tr-TR"/>
          </a:p>
        </p:txBody>
      </p:sp>
      <p:sp>
        <p:nvSpPr>
          <p:cNvPr id="7" name="Slayt Numarası Yer Tutucusu 6"/>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344526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69BC2C95-448B-49F7-8AC6-D9A50325D08E}" type="datetime1">
              <a:rPr lang="tr-TR" smtClean="0"/>
              <a:t>19.05.2023</a:t>
            </a:fld>
            <a:endParaRPr lang="tr-TR"/>
          </a:p>
        </p:txBody>
      </p:sp>
      <p:sp>
        <p:nvSpPr>
          <p:cNvPr id="6" name="Altbilgi Yer Tutucusu 5"/>
          <p:cNvSpPr>
            <a:spLocks noGrp="1"/>
          </p:cNvSpPr>
          <p:nvPr>
            <p:ph type="ftr" sz="quarter" idx="11"/>
          </p:nvPr>
        </p:nvSpPr>
        <p:spPr/>
        <p:txBody>
          <a:bodyPr/>
          <a:lstStyle/>
          <a:p>
            <a:r>
              <a:rPr lang="tr-TR" smtClean="0"/>
              <a:t>Derin Öğrenme</a:t>
            </a:r>
            <a:endParaRPr lang="tr-TR"/>
          </a:p>
        </p:txBody>
      </p:sp>
      <p:sp>
        <p:nvSpPr>
          <p:cNvPr id="7" name="Slayt Numarası Yer Tutucusu 6"/>
          <p:cNvSpPr>
            <a:spLocks noGrp="1"/>
          </p:cNvSpPr>
          <p:nvPr>
            <p:ph type="sldNum" sz="quarter" idx="12"/>
          </p:nvPr>
        </p:nvSpPr>
        <p:spPr/>
        <p:txBody>
          <a:bodyPr/>
          <a:lstStyle/>
          <a:p>
            <a:fld id="{D3DB9DB5-451E-4474-BC3B-D6D89F563928}" type="slidenum">
              <a:rPr lang="tr-TR" smtClean="0"/>
              <a:t>‹#›</a:t>
            </a:fld>
            <a:endParaRPr lang="tr-TR"/>
          </a:p>
        </p:txBody>
      </p:sp>
    </p:spTree>
    <p:extLst>
      <p:ext uri="{BB962C8B-B14F-4D97-AF65-F5344CB8AC3E}">
        <p14:creationId xmlns:p14="http://schemas.microsoft.com/office/powerpoint/2010/main" val="231259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28EF3A-CD8F-4B4A-997F-AA9DFE2F099F}" type="datetime1">
              <a:rPr lang="tr-TR" smtClean="0"/>
              <a:t>19.05.2023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smtClean="0"/>
              <a:t>Derin Öğrenme</a:t>
            </a:r>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B9DB5-451E-4474-BC3B-D6D89F563928}" type="slidenum">
              <a:rPr lang="tr-TR" smtClean="0"/>
              <a:t>‹#›</a:t>
            </a:fld>
            <a:endParaRPr lang="tr-TR"/>
          </a:p>
        </p:txBody>
      </p:sp>
    </p:spTree>
    <p:extLst>
      <p:ext uri="{BB962C8B-B14F-4D97-AF65-F5344CB8AC3E}">
        <p14:creationId xmlns:p14="http://schemas.microsoft.com/office/powerpoint/2010/main" val="3640863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199550"/>
      </p:ext>
    </p:extLst>
  </p:cSld>
  <p:clrMap bg1="lt1" tx1="dk1" bg2="lt2" tx2="dk2" accent1="accent1" accent2="accent2" accent3="accent3" accent4="accent4" accent5="accent5" accent6="accent6" hlink="hlink" folHlink="folHlink"/>
  <p:sldLayoutIdLst>
    <p:sldLayoutId id="2147483661"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pPr defTabSz="609630"/>
            <a:fld id="{1D8BD707-D9CF-40AE-B4C6-C98DA3205C09}" type="datetimeFigureOut">
              <a:rPr lang="en-US" smtClean="0">
                <a:solidFill>
                  <a:prstClr val="black">
                    <a:tint val="75000"/>
                  </a:prstClr>
                </a:solidFill>
              </a:rPr>
              <a:pPr defTabSz="609630"/>
              <a:t>5/19/2023</a:t>
            </a:fld>
            <a:endParaRPr lang="en-US">
              <a:solidFill>
                <a:prstClr val="black">
                  <a:tint val="75000"/>
                </a:prstClr>
              </a:solidFill>
            </a:endParaRPr>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pPr defTabSz="609630"/>
            <a:endParaRPr lang="en-US">
              <a:solidFill>
                <a:prstClr val="black">
                  <a:tint val="75000"/>
                </a:prstClr>
              </a:solidFill>
            </a:endParaRPr>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pPr defTabSz="609630"/>
            <a:fld id="{B6F15528-21DE-4FAA-801E-634DDDAF4B2B}" type="slidenum">
              <a:rPr lang="en-US" smtClean="0">
                <a:solidFill>
                  <a:prstClr val="black">
                    <a:tint val="75000"/>
                  </a:prstClr>
                </a:solidFill>
              </a:rPr>
              <a:pPr defTabSz="609630"/>
              <a:t>‹#›</a:t>
            </a:fld>
            <a:endParaRPr lang="en-US">
              <a:solidFill>
                <a:prstClr val="black">
                  <a:tint val="75000"/>
                </a:prstClr>
              </a:solidFill>
            </a:endParaRPr>
          </a:p>
        </p:txBody>
      </p:sp>
    </p:spTree>
    <p:extLst>
      <p:ext uri="{BB962C8B-B14F-4D97-AF65-F5344CB8AC3E}">
        <p14:creationId xmlns:p14="http://schemas.microsoft.com/office/powerpoint/2010/main" val="23127962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87515"/>
      </p:ext>
    </p:extLst>
  </p:cSld>
  <p:clrMap bg1="lt1" tx1="dk1" bg2="lt2" tx2="dk2" accent1="accent1" accent2="accent2" accent3="accent3" accent4="accent4" accent5="accent5" accent6="accent6" hlink="hlink" folHlink="folHlink"/>
  <p:sldLayoutIdLst>
    <p:sldLayoutId id="2147483675" r:id="rId1"/>
    <p:sldLayoutId id="214748367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pPr defTabSz="609630">
              <a:buClr>
                <a:srgbClr val="000000"/>
              </a:buClr>
            </a:pPr>
            <a:endParaRPr lang="tr-TR" kern="0"/>
          </a:p>
        </p:txBody>
      </p:sp>
      <p:sp>
        <p:nvSpPr>
          <p:cNvPr id="9" name="Google Shape;9;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pPr defTabSz="609630">
              <a:buClr>
                <a:srgbClr val="000000"/>
              </a:buClr>
            </a:pPr>
            <a:endParaRPr lang="tr-TR" kern="0"/>
          </a:p>
        </p:txBody>
      </p:sp>
      <p:sp>
        <p:nvSpPr>
          <p:cNvPr id="10" name="Google Shape;10;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pPr defTabSz="609630">
              <a:buClr>
                <a:srgbClr val="000000"/>
              </a:buClr>
            </a:pPr>
            <a:fld id="{00000000-1234-1234-1234-123412341234}" type="slidenum">
              <a:rPr lang="en-US" kern="0" smtClean="0"/>
              <a:pPr defTabSz="609630">
                <a:buClr>
                  <a:srgbClr val="000000"/>
                </a:buClr>
              </a:pPr>
              <a:t>‹#›</a:t>
            </a:fld>
            <a:endParaRPr lang="en-US" kern="0"/>
          </a:p>
        </p:txBody>
      </p:sp>
    </p:spTree>
    <p:extLst>
      <p:ext uri="{BB962C8B-B14F-4D97-AF65-F5344CB8AC3E}">
        <p14:creationId xmlns:p14="http://schemas.microsoft.com/office/powerpoint/2010/main" val="172474477"/>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002060"/>
          </a:solidFill>
        </p:spPr>
      </p:pic>
      <p:pic>
        <p:nvPicPr>
          <p:cNvPr id="3" name="Resim 2"/>
          <p:cNvPicPr>
            <a:picLocks noChangeAspect="1"/>
          </p:cNvPicPr>
          <p:nvPr/>
        </p:nvPicPr>
        <p:blipFill>
          <a:blip r:embed="rId3"/>
          <a:stretch>
            <a:fillRect/>
          </a:stretch>
        </p:blipFill>
        <p:spPr>
          <a:xfrm>
            <a:off x="5124184" y="5650636"/>
            <a:ext cx="2311659" cy="1207364"/>
          </a:xfrm>
          <a:prstGeom prst="rect">
            <a:avLst/>
          </a:prstGeom>
        </p:spPr>
      </p:pic>
      <p:sp>
        <p:nvSpPr>
          <p:cNvPr id="4" name="Google Shape;772;p42"/>
          <p:cNvSpPr txBox="1"/>
          <p:nvPr/>
        </p:nvSpPr>
        <p:spPr>
          <a:xfrm>
            <a:off x="3802545" y="669910"/>
            <a:ext cx="4586909" cy="984885"/>
          </a:xfrm>
          <a:prstGeom prst="rect">
            <a:avLst/>
          </a:prstGeom>
          <a:noFill/>
          <a:ln>
            <a:noFill/>
          </a:ln>
        </p:spPr>
        <p:txBody>
          <a:bodyPr spcFirstLastPara="1" wrap="square" lIns="0" tIns="0" rIns="0" bIns="0" anchor="t" anchorCtr="0">
            <a:spAutoFit/>
          </a:bodyPr>
          <a:lstStyle/>
          <a:p>
            <a:pPr algn="ctr"/>
            <a:r>
              <a:rPr lang="tr-TR" sz="3200" dirty="0" smtClean="0">
                <a:solidFill>
                  <a:prstClr val="white"/>
                </a:solidFill>
                <a:cs typeface="Arial" pitchFamily="34" charset="0"/>
              </a:rPr>
              <a:t>Bilgisayar – Programlama Dili İlişkisi</a:t>
            </a:r>
          </a:p>
        </p:txBody>
      </p:sp>
    </p:spTree>
    <p:extLst>
      <p:ext uri="{BB962C8B-B14F-4D97-AF65-F5344CB8AC3E}">
        <p14:creationId xmlns:p14="http://schemas.microsoft.com/office/powerpoint/2010/main" val="3504849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İKİLİ (BINARY) SAYI DÜZENİ</a:t>
            </a:r>
            <a:endParaRPr lang="tr-TR" b="1" dirty="0">
              <a:solidFill>
                <a:srgbClr val="002060"/>
              </a:solidFill>
            </a:endParaRPr>
          </a:p>
        </p:txBody>
      </p:sp>
      <p:sp>
        <p:nvSpPr>
          <p:cNvPr id="4" name="Dikdörtgen 3"/>
          <p:cNvSpPr/>
          <p:nvPr/>
        </p:nvSpPr>
        <p:spPr>
          <a:xfrm>
            <a:off x="603682" y="922778"/>
            <a:ext cx="10913648" cy="646331"/>
          </a:xfrm>
          <a:prstGeom prst="rect">
            <a:avLst/>
          </a:prstGeom>
        </p:spPr>
        <p:txBody>
          <a:bodyPr wrap="square">
            <a:spAutoFit/>
          </a:bodyPr>
          <a:lstStyle/>
          <a:p>
            <a:pPr marL="285750" indent="-285750">
              <a:buFont typeface="Arial" panose="020B0604020202020204" pitchFamily="34" charset="0"/>
              <a:buChar char="•"/>
            </a:pPr>
            <a:r>
              <a:rPr lang="tr-TR" dirty="0" smtClean="0"/>
              <a:t>Tüm </a:t>
            </a:r>
            <a:r>
              <a:rPr lang="tr-TR" dirty="0"/>
              <a:t>harf, rakam ve semboller bilgisayarın sayısal ortamında elektriğin açık (1) ve kapalı (0) olma durumlarının </a:t>
            </a:r>
            <a:r>
              <a:rPr lang="tr-TR" dirty="0" smtClean="0"/>
              <a:t>ihtimalleri </a:t>
            </a:r>
            <a:r>
              <a:rPr lang="tr-TR" dirty="0"/>
              <a:t>ile ifade </a:t>
            </a:r>
            <a:r>
              <a:rPr lang="tr-TR" dirty="0" smtClean="0"/>
              <a:t>edilir. </a:t>
            </a:r>
            <a:r>
              <a:rPr lang="tr-TR" dirty="0"/>
              <a:t>B</a:t>
            </a:r>
            <a:r>
              <a:rPr lang="tr-TR" dirty="0" smtClean="0"/>
              <a:t>u </a:t>
            </a:r>
            <a:r>
              <a:rPr lang="tr-TR" dirty="0"/>
              <a:t>sayı düzenine, ikili (binary) sayı düzeni </a:t>
            </a:r>
            <a:r>
              <a:rPr lang="tr-TR" dirty="0" smtClean="0"/>
              <a:t>denir. </a:t>
            </a:r>
            <a:endParaRPr lang="tr-TR" dirty="0"/>
          </a:p>
        </p:txBody>
      </p:sp>
      <p:pic>
        <p:nvPicPr>
          <p:cNvPr id="3074" name="Picture 2" descr="Binary code - Free computer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100" y="2014541"/>
            <a:ext cx="3707508" cy="37075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umbers Vectors &amp; Illustrations for Free Download | Freepi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505" y="2080918"/>
            <a:ext cx="4511683" cy="357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23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MAKİNE DİLİ</a:t>
            </a:r>
            <a:endParaRPr lang="tr-TR" b="1" dirty="0">
              <a:solidFill>
                <a:srgbClr val="002060"/>
              </a:solidFill>
            </a:endParaRPr>
          </a:p>
        </p:txBody>
      </p:sp>
      <p:sp>
        <p:nvSpPr>
          <p:cNvPr id="3" name="Dikdörtgen 2"/>
          <p:cNvSpPr/>
          <p:nvPr/>
        </p:nvSpPr>
        <p:spPr>
          <a:xfrm>
            <a:off x="591952" y="830311"/>
            <a:ext cx="10144541" cy="646331"/>
          </a:xfrm>
          <a:prstGeom prst="rect">
            <a:avLst/>
          </a:prstGeom>
        </p:spPr>
        <p:txBody>
          <a:bodyPr wrap="square">
            <a:spAutoFit/>
          </a:bodyPr>
          <a:lstStyle/>
          <a:p>
            <a:pPr marL="285750" indent="-285750">
              <a:buFont typeface="Arial" panose="020B0604020202020204" pitchFamily="34" charset="0"/>
              <a:buChar char="•"/>
            </a:pPr>
            <a:r>
              <a:rPr lang="tr-TR" dirty="0" smtClean="0"/>
              <a:t>Makine </a:t>
            </a:r>
            <a:r>
              <a:rPr lang="tr-TR" dirty="0"/>
              <a:t>dili, yalnızca sıfır ve bir (binary) olarak temsil edilen düşük seviyeli komutlardan oluşur. Bu komutlar, işlemcinin doğrudan anlayabileceği elektrik sinyallerine çevrilir</a:t>
            </a:r>
            <a:r>
              <a:rPr lang="tr-TR" dirty="0" smtClean="0"/>
              <a:t>.</a:t>
            </a:r>
            <a:endParaRPr lang="tr-TR" dirty="0"/>
          </a:p>
        </p:txBody>
      </p:sp>
      <p:sp>
        <p:nvSpPr>
          <p:cNvPr id="4" name="Dikdörtgen 3"/>
          <p:cNvSpPr/>
          <p:nvPr/>
        </p:nvSpPr>
        <p:spPr>
          <a:xfrm>
            <a:off x="591952" y="1713484"/>
            <a:ext cx="2874633" cy="923330"/>
          </a:xfrm>
          <a:prstGeom prst="rect">
            <a:avLst/>
          </a:prstGeom>
        </p:spPr>
        <p:txBody>
          <a:bodyPr wrap="none">
            <a:spAutoFit/>
          </a:bodyPr>
          <a:lstStyle/>
          <a:p>
            <a:r>
              <a:rPr lang="tr-TR" dirty="0" smtClean="0"/>
              <a:t>Temsili örnek,</a:t>
            </a:r>
          </a:p>
          <a:p>
            <a:endParaRPr lang="tr-TR" dirty="0" smtClean="0"/>
          </a:p>
          <a:p>
            <a:r>
              <a:rPr lang="tr-TR" dirty="0" smtClean="0"/>
              <a:t>X, Y sayılarını toplayan işlem:</a:t>
            </a:r>
            <a:endParaRPr lang="tr-TR" dirty="0"/>
          </a:p>
        </p:txBody>
      </p:sp>
      <p:pic>
        <p:nvPicPr>
          <p:cNvPr id="5" name="Resim 4"/>
          <p:cNvPicPr>
            <a:picLocks noChangeAspect="1"/>
          </p:cNvPicPr>
          <p:nvPr/>
        </p:nvPicPr>
        <p:blipFill>
          <a:blip r:embed="rId3"/>
          <a:stretch>
            <a:fillRect/>
          </a:stretch>
        </p:blipFill>
        <p:spPr>
          <a:xfrm>
            <a:off x="4617291" y="2596657"/>
            <a:ext cx="4572638" cy="809738"/>
          </a:xfrm>
          <a:prstGeom prst="rect">
            <a:avLst/>
          </a:prstGeom>
        </p:spPr>
      </p:pic>
      <p:cxnSp>
        <p:nvCxnSpPr>
          <p:cNvPr id="8" name="Düz Ok Bağlayıcısı 7"/>
          <p:cNvCxnSpPr/>
          <p:nvPr/>
        </p:nvCxnSpPr>
        <p:spPr>
          <a:xfrm flipH="1">
            <a:off x="2926569" y="3356452"/>
            <a:ext cx="1921268" cy="883577"/>
          </a:xfrm>
          <a:prstGeom prst="straightConnector1">
            <a:avLst/>
          </a:prstGeom>
          <a:ln>
            <a:solidFill>
              <a:srgbClr val="20557A"/>
            </a:solidFill>
            <a:tailEnd type="triangle"/>
          </a:ln>
        </p:spPr>
        <p:style>
          <a:lnRef idx="1">
            <a:schemeClr val="accent1"/>
          </a:lnRef>
          <a:fillRef idx="0">
            <a:schemeClr val="accent1"/>
          </a:fillRef>
          <a:effectRef idx="0">
            <a:schemeClr val="accent1"/>
          </a:effectRef>
          <a:fontRef idx="minor">
            <a:schemeClr val="tx1"/>
          </a:fontRef>
        </p:style>
      </p:cxnSp>
      <p:cxnSp>
        <p:nvCxnSpPr>
          <p:cNvPr id="14" name="Düz Ok Bağlayıcısı 13"/>
          <p:cNvCxnSpPr>
            <a:endCxn id="20" idx="0"/>
          </p:cNvCxnSpPr>
          <p:nvPr/>
        </p:nvCxnSpPr>
        <p:spPr>
          <a:xfrm>
            <a:off x="5652884" y="3300828"/>
            <a:ext cx="0" cy="938797"/>
          </a:xfrm>
          <a:prstGeom prst="straightConnector1">
            <a:avLst/>
          </a:prstGeom>
          <a:ln>
            <a:solidFill>
              <a:srgbClr val="20557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p:cNvCxnSpPr/>
          <p:nvPr/>
        </p:nvCxnSpPr>
        <p:spPr>
          <a:xfrm>
            <a:off x="6542992" y="3300828"/>
            <a:ext cx="2250040" cy="844794"/>
          </a:xfrm>
          <a:prstGeom prst="straightConnector1">
            <a:avLst/>
          </a:prstGeom>
          <a:ln>
            <a:solidFill>
              <a:srgbClr val="20557A"/>
            </a:solidFill>
            <a:tailEnd type="triangle"/>
          </a:ln>
        </p:spPr>
        <p:style>
          <a:lnRef idx="1">
            <a:schemeClr val="accent1"/>
          </a:lnRef>
          <a:fillRef idx="0">
            <a:schemeClr val="accent1"/>
          </a:fillRef>
          <a:effectRef idx="0">
            <a:schemeClr val="accent1"/>
          </a:effectRef>
          <a:fontRef idx="minor">
            <a:schemeClr val="tx1"/>
          </a:fontRef>
        </p:style>
      </p:cxnSp>
      <p:sp>
        <p:nvSpPr>
          <p:cNvPr id="19" name="Dikdörtgen 18"/>
          <p:cNvSpPr/>
          <p:nvPr/>
        </p:nvSpPr>
        <p:spPr>
          <a:xfrm>
            <a:off x="1742658" y="4239625"/>
            <a:ext cx="2433038" cy="369332"/>
          </a:xfrm>
          <a:prstGeom prst="rect">
            <a:avLst/>
          </a:prstGeom>
        </p:spPr>
        <p:txBody>
          <a:bodyPr wrap="none">
            <a:spAutoFit/>
          </a:bodyPr>
          <a:lstStyle/>
          <a:p>
            <a:r>
              <a:rPr lang="tr-TR" dirty="0"/>
              <a:t>Toplama İşlemi Komutu </a:t>
            </a:r>
          </a:p>
        </p:txBody>
      </p:sp>
      <p:sp>
        <p:nvSpPr>
          <p:cNvPr id="20" name="Dikdörtgen 19"/>
          <p:cNvSpPr/>
          <p:nvPr/>
        </p:nvSpPr>
        <p:spPr>
          <a:xfrm>
            <a:off x="5500438" y="4239625"/>
            <a:ext cx="304892" cy="369332"/>
          </a:xfrm>
          <a:prstGeom prst="rect">
            <a:avLst/>
          </a:prstGeom>
        </p:spPr>
        <p:txBody>
          <a:bodyPr wrap="none">
            <a:spAutoFit/>
          </a:bodyPr>
          <a:lstStyle/>
          <a:p>
            <a:r>
              <a:rPr lang="tr-TR" dirty="0"/>
              <a:t>X</a:t>
            </a:r>
          </a:p>
        </p:txBody>
      </p:sp>
      <p:sp>
        <p:nvSpPr>
          <p:cNvPr id="21" name="Dikdörtgen 20"/>
          <p:cNvSpPr/>
          <p:nvPr/>
        </p:nvSpPr>
        <p:spPr>
          <a:xfrm>
            <a:off x="8793032" y="4140998"/>
            <a:ext cx="296876" cy="369332"/>
          </a:xfrm>
          <a:prstGeom prst="rect">
            <a:avLst/>
          </a:prstGeom>
        </p:spPr>
        <p:txBody>
          <a:bodyPr wrap="none">
            <a:spAutoFit/>
          </a:bodyPr>
          <a:lstStyle/>
          <a:p>
            <a:r>
              <a:rPr lang="tr-TR" dirty="0"/>
              <a:t>Y</a:t>
            </a:r>
          </a:p>
        </p:txBody>
      </p:sp>
    </p:spTree>
    <p:extLst>
      <p:ext uri="{BB962C8B-B14F-4D97-AF65-F5344CB8AC3E}">
        <p14:creationId xmlns:p14="http://schemas.microsoft.com/office/powerpoint/2010/main" val="7359540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a:solidFill>
                  <a:srgbClr val="002060"/>
                </a:solidFill>
              </a:rPr>
              <a:t>BİLGİSAYARDA VERİ ÖLÇÜ BİRİMLERİ</a:t>
            </a:r>
          </a:p>
        </p:txBody>
      </p:sp>
      <p:sp>
        <p:nvSpPr>
          <p:cNvPr id="2" name="Dikdörtgen 1"/>
          <p:cNvSpPr/>
          <p:nvPr/>
        </p:nvSpPr>
        <p:spPr>
          <a:xfrm>
            <a:off x="603682" y="768827"/>
            <a:ext cx="10397398" cy="1477328"/>
          </a:xfrm>
          <a:prstGeom prst="rect">
            <a:avLst/>
          </a:prstGeom>
        </p:spPr>
        <p:txBody>
          <a:bodyPr wrap="square">
            <a:spAutoFit/>
          </a:bodyPr>
          <a:lstStyle/>
          <a:p>
            <a:pPr marL="285750" indent="-285750">
              <a:buFont typeface="Arial" panose="020B0604020202020204" pitchFamily="34" charset="0"/>
              <a:buChar char="•"/>
            </a:pPr>
            <a:r>
              <a:rPr lang="tr-TR" dirty="0"/>
              <a:t>Bilgisayarın en temel veri birimi olan bit, "binary digit" kelimelerinin kısaltmasıdır ve yalnızca 0 veya 1 değerlerinden birini alabilen bir </a:t>
            </a:r>
            <a:r>
              <a:rPr lang="tr-TR" b="1" dirty="0"/>
              <a:t>elektronik sinyaldir</a:t>
            </a:r>
            <a:r>
              <a:rPr lang="tr-TR" dirty="0"/>
              <a:t>.</a:t>
            </a:r>
          </a:p>
          <a:p>
            <a:endParaRPr lang="tr-TR" dirty="0" smtClean="0"/>
          </a:p>
          <a:p>
            <a:pPr marL="285750" indent="-285750">
              <a:buFont typeface="Arial" panose="020B0604020202020204" pitchFamily="34" charset="0"/>
              <a:buChar char="•"/>
            </a:pPr>
            <a:r>
              <a:rPr lang="tr-TR" dirty="0" smtClean="0"/>
              <a:t>Byte</a:t>
            </a:r>
            <a:r>
              <a:rPr lang="tr-TR" dirty="0"/>
              <a:t>, 8 </a:t>
            </a:r>
            <a:r>
              <a:rPr lang="tr-TR" dirty="0" smtClean="0"/>
              <a:t>bit‘ ten </a:t>
            </a:r>
            <a:r>
              <a:rPr lang="tr-TR" dirty="0"/>
              <a:t>oluşur ve en küçük </a:t>
            </a:r>
            <a:r>
              <a:rPr lang="tr-TR" b="1" dirty="0"/>
              <a:t>bellek birimi </a:t>
            </a:r>
            <a:r>
              <a:rPr lang="tr-TR" dirty="0"/>
              <a:t>olarak kabul edilir. Bir byte, bir karakteri temsil edebilir. Örneğin, "A" harfi bir </a:t>
            </a:r>
            <a:r>
              <a:rPr lang="tr-TR" dirty="0" smtClean="0"/>
              <a:t>byte‘ tır.</a:t>
            </a:r>
            <a:endParaRPr lang="tr-TR" dirty="0"/>
          </a:p>
        </p:txBody>
      </p:sp>
      <p:pic>
        <p:nvPicPr>
          <p:cNvPr id="5" name="Resim 4"/>
          <p:cNvPicPr>
            <a:picLocks noChangeAspect="1"/>
          </p:cNvPicPr>
          <p:nvPr/>
        </p:nvPicPr>
        <p:blipFill>
          <a:blip r:embed="rId3"/>
          <a:stretch>
            <a:fillRect/>
          </a:stretch>
        </p:blipFill>
        <p:spPr>
          <a:xfrm>
            <a:off x="603682" y="2815680"/>
            <a:ext cx="4993509" cy="1890322"/>
          </a:xfrm>
          <a:prstGeom prst="rect">
            <a:avLst/>
          </a:prstGeom>
        </p:spPr>
      </p:pic>
      <p:sp>
        <p:nvSpPr>
          <p:cNvPr id="7" name="Dikdörtgen 6"/>
          <p:cNvSpPr/>
          <p:nvPr/>
        </p:nvSpPr>
        <p:spPr>
          <a:xfrm>
            <a:off x="603682" y="4909035"/>
            <a:ext cx="3028393" cy="246221"/>
          </a:xfrm>
          <a:prstGeom prst="rect">
            <a:avLst/>
          </a:prstGeom>
        </p:spPr>
        <p:txBody>
          <a:bodyPr wrap="none">
            <a:spAutoFit/>
          </a:bodyPr>
          <a:lstStyle/>
          <a:p>
            <a:r>
              <a:rPr lang="tr-TR" sz="1000" dirty="0"/>
              <a:t>https://itigic.com/memory-sizes-gigabyte-or-terabyte/</a:t>
            </a:r>
          </a:p>
        </p:txBody>
      </p:sp>
      <p:pic>
        <p:nvPicPr>
          <p:cNvPr id="3" name="Resim 2"/>
          <p:cNvPicPr>
            <a:picLocks noChangeAspect="1"/>
          </p:cNvPicPr>
          <p:nvPr/>
        </p:nvPicPr>
        <p:blipFill>
          <a:blip r:embed="rId4"/>
          <a:stretch>
            <a:fillRect/>
          </a:stretch>
        </p:blipFill>
        <p:spPr>
          <a:xfrm>
            <a:off x="6019059" y="3119397"/>
            <a:ext cx="5315692" cy="1514686"/>
          </a:xfrm>
          <a:prstGeom prst="rect">
            <a:avLst/>
          </a:prstGeom>
        </p:spPr>
      </p:pic>
    </p:spTree>
    <p:extLst>
      <p:ext uri="{BB962C8B-B14F-4D97-AF65-F5344CB8AC3E}">
        <p14:creationId xmlns:p14="http://schemas.microsoft.com/office/powerpoint/2010/main" val="2888301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SAYI TABANI DÖNÜŞTÜRME</a:t>
            </a:r>
            <a:endParaRPr lang="tr-TR" b="1" dirty="0">
              <a:solidFill>
                <a:srgbClr val="002060"/>
              </a:solidFill>
            </a:endParaRPr>
          </a:p>
        </p:txBody>
      </p:sp>
      <p:sp>
        <p:nvSpPr>
          <p:cNvPr id="6" name="Dikdörtgen 5"/>
          <p:cNvSpPr/>
          <p:nvPr/>
        </p:nvSpPr>
        <p:spPr>
          <a:xfrm>
            <a:off x="603682" y="768827"/>
            <a:ext cx="3715184" cy="646331"/>
          </a:xfrm>
          <a:prstGeom prst="rect">
            <a:avLst/>
          </a:prstGeom>
        </p:spPr>
        <p:txBody>
          <a:bodyPr wrap="none">
            <a:spAutoFit/>
          </a:bodyPr>
          <a:lstStyle/>
          <a:p>
            <a:r>
              <a:rPr lang="tr-TR" dirty="0" smtClean="0"/>
              <a:t>Örnek:</a:t>
            </a:r>
          </a:p>
          <a:p>
            <a:r>
              <a:rPr lang="tr-TR" dirty="0" smtClean="0">
                <a:solidFill>
                  <a:srgbClr val="002060"/>
                </a:solidFill>
              </a:rPr>
              <a:t>Onlu dizgeden ikili dizgeye dönüşüm:</a:t>
            </a:r>
          </a:p>
        </p:txBody>
      </p:sp>
      <p:sp>
        <p:nvSpPr>
          <p:cNvPr id="16" name="Dikdörtgen 15"/>
          <p:cNvSpPr/>
          <p:nvPr/>
        </p:nvSpPr>
        <p:spPr>
          <a:xfrm>
            <a:off x="603682" y="4243939"/>
            <a:ext cx="9672432" cy="369332"/>
          </a:xfrm>
          <a:prstGeom prst="rect">
            <a:avLst/>
          </a:prstGeom>
        </p:spPr>
        <p:txBody>
          <a:bodyPr wrap="square">
            <a:spAutoFit/>
          </a:bodyPr>
          <a:lstStyle/>
          <a:p>
            <a:r>
              <a:rPr lang="tr-TR" dirty="0"/>
              <a:t>Bu kalıpları alt alta yazarak, 21 sayısının ikili tabanda karşılığı olan </a:t>
            </a:r>
            <a:r>
              <a:rPr lang="tr-TR" b="1" dirty="0"/>
              <a:t>10101</a:t>
            </a:r>
            <a:r>
              <a:rPr lang="tr-TR" dirty="0"/>
              <a:t> sayısını elde ederiz.</a:t>
            </a:r>
          </a:p>
        </p:txBody>
      </p:sp>
      <p:sp>
        <p:nvSpPr>
          <p:cNvPr id="19" name="Dikdörtgen 18"/>
          <p:cNvSpPr/>
          <p:nvPr/>
        </p:nvSpPr>
        <p:spPr>
          <a:xfrm>
            <a:off x="603682" y="1546572"/>
            <a:ext cx="4093044" cy="369332"/>
          </a:xfrm>
          <a:prstGeom prst="rect">
            <a:avLst/>
          </a:prstGeom>
        </p:spPr>
        <p:txBody>
          <a:bodyPr wrap="none">
            <a:spAutoFit/>
          </a:bodyPr>
          <a:lstStyle/>
          <a:p>
            <a:r>
              <a:rPr lang="tr-TR" dirty="0"/>
              <a:t>21 sayısını 2'ye bölerek kalanları </a:t>
            </a:r>
            <a:r>
              <a:rPr lang="tr-TR" dirty="0" smtClean="0"/>
              <a:t>yazarsak:</a:t>
            </a:r>
            <a:endParaRPr lang="tr-TR" dirty="0"/>
          </a:p>
        </p:txBody>
      </p:sp>
      <p:sp>
        <p:nvSpPr>
          <p:cNvPr id="3" name="Dikdörtgen 2"/>
          <p:cNvSpPr/>
          <p:nvPr/>
        </p:nvSpPr>
        <p:spPr>
          <a:xfrm>
            <a:off x="603682" y="4811345"/>
            <a:ext cx="7697837" cy="369332"/>
          </a:xfrm>
          <a:prstGeom prst="rect">
            <a:avLst/>
          </a:prstGeom>
        </p:spPr>
        <p:txBody>
          <a:bodyPr wrap="square">
            <a:spAutoFit/>
          </a:bodyPr>
          <a:lstStyle/>
          <a:p>
            <a:r>
              <a:rPr lang="tr-TR" dirty="0" smtClean="0"/>
              <a:t>(1 </a:t>
            </a:r>
            <a:r>
              <a:rPr lang="tr-TR" dirty="0"/>
              <a:t>* </a:t>
            </a:r>
            <a:r>
              <a:rPr lang="tr-TR" dirty="0" smtClean="0"/>
              <a:t>2^4) </a:t>
            </a:r>
            <a:r>
              <a:rPr lang="tr-TR" dirty="0"/>
              <a:t>+ </a:t>
            </a:r>
            <a:r>
              <a:rPr lang="tr-TR" dirty="0" smtClean="0"/>
              <a:t>(0 </a:t>
            </a:r>
            <a:r>
              <a:rPr lang="tr-TR" dirty="0"/>
              <a:t>* </a:t>
            </a:r>
            <a:r>
              <a:rPr lang="tr-TR" dirty="0" smtClean="0"/>
              <a:t>2^3) </a:t>
            </a:r>
            <a:r>
              <a:rPr lang="tr-TR" dirty="0"/>
              <a:t>+ </a:t>
            </a:r>
            <a:r>
              <a:rPr lang="tr-TR" dirty="0" smtClean="0"/>
              <a:t>(1 </a:t>
            </a:r>
            <a:r>
              <a:rPr lang="tr-TR" dirty="0"/>
              <a:t>* </a:t>
            </a:r>
            <a:r>
              <a:rPr lang="tr-TR" dirty="0" smtClean="0"/>
              <a:t>2^2) </a:t>
            </a:r>
            <a:r>
              <a:rPr lang="tr-TR" dirty="0"/>
              <a:t>+ </a:t>
            </a:r>
            <a:r>
              <a:rPr lang="tr-TR" dirty="0" smtClean="0"/>
              <a:t>(0 </a:t>
            </a:r>
            <a:r>
              <a:rPr lang="tr-TR" dirty="0"/>
              <a:t>* </a:t>
            </a:r>
            <a:r>
              <a:rPr lang="tr-TR" dirty="0" smtClean="0"/>
              <a:t>2^1) </a:t>
            </a:r>
            <a:r>
              <a:rPr lang="tr-TR" dirty="0"/>
              <a:t>+ </a:t>
            </a:r>
            <a:r>
              <a:rPr lang="tr-TR" dirty="0" smtClean="0"/>
              <a:t>(1 </a:t>
            </a:r>
            <a:r>
              <a:rPr lang="tr-TR" dirty="0"/>
              <a:t>* </a:t>
            </a:r>
            <a:r>
              <a:rPr lang="tr-TR" dirty="0" smtClean="0"/>
              <a:t>2^0) </a:t>
            </a:r>
            <a:r>
              <a:rPr lang="tr-TR" dirty="0"/>
              <a:t>= 16 + 0 + 4 + 0 + 1 = 21</a:t>
            </a:r>
          </a:p>
        </p:txBody>
      </p:sp>
      <p:pic>
        <p:nvPicPr>
          <p:cNvPr id="7" name="Resim 6"/>
          <p:cNvPicPr>
            <a:picLocks noChangeAspect="1"/>
          </p:cNvPicPr>
          <p:nvPr/>
        </p:nvPicPr>
        <p:blipFill>
          <a:blip r:embed="rId3"/>
          <a:stretch>
            <a:fillRect/>
          </a:stretch>
        </p:blipFill>
        <p:spPr>
          <a:xfrm>
            <a:off x="1278629" y="2113978"/>
            <a:ext cx="4941205" cy="1685947"/>
          </a:xfrm>
          <a:prstGeom prst="rect">
            <a:avLst/>
          </a:prstGeom>
        </p:spPr>
      </p:pic>
      <p:pic>
        <p:nvPicPr>
          <p:cNvPr id="8" name="Resim 7"/>
          <p:cNvPicPr>
            <a:picLocks noChangeAspect="1"/>
          </p:cNvPicPr>
          <p:nvPr/>
        </p:nvPicPr>
        <p:blipFill>
          <a:blip r:embed="rId4"/>
          <a:stretch>
            <a:fillRect/>
          </a:stretch>
        </p:blipFill>
        <p:spPr>
          <a:xfrm>
            <a:off x="7057510" y="2407303"/>
            <a:ext cx="4580399" cy="1099296"/>
          </a:xfrm>
          <a:prstGeom prst="rect">
            <a:avLst/>
          </a:prstGeom>
        </p:spPr>
      </p:pic>
    </p:spTree>
    <p:extLst>
      <p:ext uri="{BB962C8B-B14F-4D97-AF65-F5344CB8AC3E}">
        <p14:creationId xmlns:p14="http://schemas.microsoft.com/office/powerpoint/2010/main" val="3871175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a:solidFill>
                  <a:srgbClr val="002060"/>
                </a:solidFill>
              </a:rPr>
              <a:t>STANDART KARAKTER KODLAMA</a:t>
            </a:r>
          </a:p>
        </p:txBody>
      </p:sp>
      <p:pic>
        <p:nvPicPr>
          <p:cNvPr id="9218" name="Picture 2" descr="İlk Çıkan Bilgisay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127" y="1222317"/>
            <a:ext cx="1733550" cy="1457326"/>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693950" y="2871755"/>
            <a:ext cx="2303905" cy="369332"/>
          </a:xfrm>
          <a:prstGeom prst="rect">
            <a:avLst/>
          </a:prstGeom>
        </p:spPr>
        <p:txBody>
          <a:bodyPr wrap="square">
            <a:spAutoFit/>
          </a:bodyPr>
          <a:lstStyle/>
          <a:p>
            <a:r>
              <a:rPr lang="tr-TR" dirty="0"/>
              <a:t>S</a:t>
            </a:r>
            <a:r>
              <a:rPr lang="tr-TR" dirty="0" smtClean="0"/>
              <a:t>adece </a:t>
            </a:r>
            <a:r>
              <a:rPr lang="tr-TR" dirty="0"/>
              <a:t>hesap </a:t>
            </a:r>
            <a:r>
              <a:rPr lang="tr-TR" dirty="0" smtClean="0"/>
              <a:t>işlemleri</a:t>
            </a:r>
            <a:endParaRPr lang="tr-TR" dirty="0"/>
          </a:p>
        </p:txBody>
      </p:sp>
      <p:pic>
        <p:nvPicPr>
          <p:cNvPr id="3" name="Resim 2"/>
          <p:cNvPicPr>
            <a:picLocks noChangeAspect="1"/>
          </p:cNvPicPr>
          <p:nvPr/>
        </p:nvPicPr>
        <p:blipFill>
          <a:blip r:embed="rId4"/>
          <a:stretch>
            <a:fillRect/>
          </a:stretch>
        </p:blipFill>
        <p:spPr>
          <a:xfrm>
            <a:off x="1776143" y="3433199"/>
            <a:ext cx="2123782" cy="1750370"/>
          </a:xfrm>
          <a:prstGeom prst="rect">
            <a:avLst/>
          </a:prstGeom>
        </p:spPr>
      </p:pic>
      <p:sp>
        <p:nvSpPr>
          <p:cNvPr id="18" name="Dikdörtgen 17"/>
          <p:cNvSpPr/>
          <p:nvPr/>
        </p:nvSpPr>
        <p:spPr>
          <a:xfrm>
            <a:off x="1979127" y="5375681"/>
            <a:ext cx="2303905" cy="369332"/>
          </a:xfrm>
          <a:prstGeom prst="rect">
            <a:avLst/>
          </a:prstGeom>
        </p:spPr>
        <p:txBody>
          <a:bodyPr wrap="square">
            <a:spAutoFit/>
          </a:bodyPr>
          <a:lstStyle/>
          <a:p>
            <a:r>
              <a:rPr lang="tr-TR" dirty="0" smtClean="0"/>
              <a:t>Metin oluşturma</a:t>
            </a:r>
            <a:endParaRPr lang="tr-TR" dirty="0"/>
          </a:p>
        </p:txBody>
      </p:sp>
      <p:cxnSp>
        <p:nvCxnSpPr>
          <p:cNvPr id="5" name="Düz Ok Bağlayıcısı 4"/>
          <p:cNvCxnSpPr>
            <a:stCxn id="3" idx="3"/>
          </p:cNvCxnSpPr>
          <p:nvPr/>
        </p:nvCxnSpPr>
        <p:spPr>
          <a:xfrm flipV="1">
            <a:off x="3899925" y="3241087"/>
            <a:ext cx="1916455" cy="1067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Düz Ok Bağlayıcısı 6"/>
          <p:cNvCxnSpPr/>
          <p:nvPr/>
        </p:nvCxnSpPr>
        <p:spPr>
          <a:xfrm>
            <a:off x="3860403" y="1996570"/>
            <a:ext cx="1945703" cy="10598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22" name="Picture 6" descr="Computer | History, Parts, Networking, Operating Systems, &amp; Facts |  Britannic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9130" y="1222317"/>
            <a:ext cx="4562962" cy="3128481"/>
          </a:xfrm>
          <a:prstGeom prst="rect">
            <a:avLst/>
          </a:prstGeom>
          <a:noFill/>
          <a:extLst>
            <a:ext uri="{909E8E84-426E-40DD-AFC4-6F175D3DCCD1}">
              <a14:hiddenFill xmlns:a14="http://schemas.microsoft.com/office/drawing/2010/main">
                <a:solidFill>
                  <a:srgbClr val="FFFFFF"/>
                </a:solidFill>
              </a14:hiddenFill>
            </a:ext>
          </a:extLst>
        </p:spPr>
      </p:pic>
      <p:sp>
        <p:nvSpPr>
          <p:cNvPr id="10" name="Dikdörtgen 9"/>
          <p:cNvSpPr/>
          <p:nvPr/>
        </p:nvSpPr>
        <p:spPr>
          <a:xfrm rot="19838832">
            <a:off x="4204977" y="3777472"/>
            <a:ext cx="1841786" cy="369332"/>
          </a:xfrm>
          <a:prstGeom prst="rect">
            <a:avLst/>
          </a:prstGeom>
        </p:spPr>
        <p:txBody>
          <a:bodyPr wrap="none">
            <a:spAutoFit/>
          </a:bodyPr>
          <a:lstStyle/>
          <a:p>
            <a:r>
              <a:rPr lang="tr-TR" dirty="0"/>
              <a:t>Karakter Kodlama</a:t>
            </a:r>
          </a:p>
        </p:txBody>
      </p:sp>
    </p:spTree>
    <p:extLst>
      <p:ext uri="{BB962C8B-B14F-4D97-AF65-F5344CB8AC3E}">
        <p14:creationId xmlns:p14="http://schemas.microsoft.com/office/powerpoint/2010/main" val="391822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STANDART KARAKTER KODLAMA</a:t>
            </a:r>
          </a:p>
        </p:txBody>
      </p:sp>
      <p:sp>
        <p:nvSpPr>
          <p:cNvPr id="9" name="Dikdörtgen 8"/>
          <p:cNvSpPr/>
          <p:nvPr/>
        </p:nvSpPr>
        <p:spPr>
          <a:xfrm>
            <a:off x="603682" y="853414"/>
            <a:ext cx="10708165" cy="1477328"/>
          </a:xfrm>
          <a:prstGeom prst="rect">
            <a:avLst/>
          </a:prstGeom>
        </p:spPr>
        <p:txBody>
          <a:bodyPr wrap="square">
            <a:spAutoFit/>
          </a:bodyPr>
          <a:lstStyle/>
          <a:p>
            <a:pPr marL="285750" indent="-285750">
              <a:buFont typeface="Arial" panose="020B0604020202020204" pitchFamily="34" charset="0"/>
              <a:buChar char="•"/>
            </a:pPr>
            <a:r>
              <a:rPr lang="tr-TR" dirty="0">
                <a:solidFill>
                  <a:srgbClr val="000000"/>
                </a:solidFill>
                <a:latin typeface="droid_sansregular"/>
              </a:rPr>
              <a:t>Metinlerde kullanılan her karakter, bir sayısal değere karşılık gelir. Karakter kodlamaları, karakterlerin sayısal değerlere dönüştürülmesi ve bu değerlerin bellekte temsil edilmesi için kullanılır.</a:t>
            </a:r>
          </a:p>
          <a:p>
            <a:pPr marL="285750" indent="-285750">
              <a:buFont typeface="Arial" panose="020B0604020202020204" pitchFamily="34" charset="0"/>
              <a:buChar char="•"/>
            </a:pPr>
            <a:endParaRPr lang="tr-TR" dirty="0" smtClean="0">
              <a:solidFill>
                <a:srgbClr val="000000"/>
              </a:solidFill>
              <a:latin typeface="droid_sansregular"/>
            </a:endParaRPr>
          </a:p>
          <a:p>
            <a:pPr marL="285750" indent="-285750">
              <a:buFont typeface="Arial" panose="020B0604020202020204" pitchFamily="34" charset="0"/>
              <a:buChar char="•"/>
            </a:pPr>
            <a:r>
              <a:rPr lang="tr-TR" dirty="0" smtClean="0">
                <a:solidFill>
                  <a:srgbClr val="000000"/>
                </a:solidFill>
                <a:latin typeface="droid_sansregular"/>
              </a:rPr>
              <a:t>Ortaya </a:t>
            </a:r>
            <a:r>
              <a:rPr lang="tr-TR" dirty="0">
                <a:solidFill>
                  <a:srgbClr val="000000"/>
                </a:solidFill>
                <a:latin typeface="droid_sansregular"/>
              </a:rPr>
              <a:t>çıkış sebebi bilgisayarlar arasında veri alışverişini mümkün </a:t>
            </a:r>
            <a:r>
              <a:rPr lang="tr-TR" dirty="0" smtClean="0">
                <a:solidFill>
                  <a:srgbClr val="000000"/>
                </a:solidFill>
                <a:latin typeface="droid_sansregular"/>
              </a:rPr>
              <a:t>kılmaktır.</a:t>
            </a:r>
            <a:endParaRPr lang="tr-TR" dirty="0"/>
          </a:p>
          <a:p>
            <a:pPr marL="285750" indent="-285750">
              <a:buFont typeface="Arial" panose="020B0604020202020204" pitchFamily="34" charset="0"/>
              <a:buChar char="•"/>
            </a:pPr>
            <a:endParaRPr lang="tr-TR" dirty="0"/>
          </a:p>
        </p:txBody>
      </p:sp>
      <p:pic>
        <p:nvPicPr>
          <p:cNvPr id="14" name="Resim 13"/>
          <p:cNvPicPr>
            <a:picLocks noChangeAspect="1"/>
          </p:cNvPicPr>
          <p:nvPr/>
        </p:nvPicPr>
        <p:blipFill>
          <a:blip r:embed="rId3"/>
          <a:stretch>
            <a:fillRect/>
          </a:stretch>
        </p:blipFill>
        <p:spPr>
          <a:xfrm>
            <a:off x="1656358" y="2698890"/>
            <a:ext cx="2263238" cy="1915928"/>
          </a:xfrm>
          <a:prstGeom prst="rect">
            <a:avLst/>
          </a:prstGeom>
        </p:spPr>
      </p:pic>
      <p:pic>
        <p:nvPicPr>
          <p:cNvPr id="17" name="Resim 16"/>
          <p:cNvPicPr>
            <a:picLocks noChangeAspect="1"/>
          </p:cNvPicPr>
          <p:nvPr/>
        </p:nvPicPr>
        <p:blipFill>
          <a:blip r:embed="rId3"/>
          <a:stretch>
            <a:fillRect/>
          </a:stretch>
        </p:blipFill>
        <p:spPr>
          <a:xfrm>
            <a:off x="7824915" y="2616159"/>
            <a:ext cx="2263238" cy="1915928"/>
          </a:xfrm>
          <a:prstGeom prst="rect">
            <a:avLst/>
          </a:prstGeom>
        </p:spPr>
      </p:pic>
      <p:sp>
        <p:nvSpPr>
          <p:cNvPr id="15" name="Dikdörtgen 14"/>
          <p:cNvSpPr/>
          <p:nvPr/>
        </p:nvSpPr>
        <p:spPr>
          <a:xfrm>
            <a:off x="2387903" y="2330742"/>
            <a:ext cx="979820" cy="369332"/>
          </a:xfrm>
          <a:prstGeom prst="rect">
            <a:avLst/>
          </a:prstGeom>
        </p:spPr>
        <p:txBody>
          <a:bodyPr wrap="none">
            <a:spAutoFit/>
          </a:bodyPr>
          <a:lstStyle/>
          <a:p>
            <a:r>
              <a:rPr lang="tr-TR" dirty="0" smtClean="0">
                <a:solidFill>
                  <a:srgbClr val="000000"/>
                </a:solidFill>
                <a:latin typeface="droid_sansregular"/>
              </a:rPr>
              <a:t>Firma A</a:t>
            </a:r>
            <a:endParaRPr lang="tr-TR" dirty="0"/>
          </a:p>
        </p:txBody>
      </p:sp>
      <p:sp>
        <p:nvSpPr>
          <p:cNvPr id="19" name="Dikdörtgen 18"/>
          <p:cNvSpPr/>
          <p:nvPr/>
        </p:nvSpPr>
        <p:spPr>
          <a:xfrm>
            <a:off x="8557207" y="2246827"/>
            <a:ext cx="992579" cy="369332"/>
          </a:xfrm>
          <a:prstGeom prst="rect">
            <a:avLst/>
          </a:prstGeom>
        </p:spPr>
        <p:txBody>
          <a:bodyPr wrap="none">
            <a:spAutoFit/>
          </a:bodyPr>
          <a:lstStyle/>
          <a:p>
            <a:r>
              <a:rPr lang="tr-TR" dirty="0" smtClean="0">
                <a:solidFill>
                  <a:srgbClr val="000000"/>
                </a:solidFill>
                <a:latin typeface="droid_sansregular"/>
              </a:rPr>
              <a:t>Firma B</a:t>
            </a:r>
            <a:endParaRPr lang="tr-TR" dirty="0"/>
          </a:p>
        </p:txBody>
      </p:sp>
      <p:sp>
        <p:nvSpPr>
          <p:cNvPr id="16" name="Dikdörtgen 15"/>
          <p:cNvSpPr/>
          <p:nvPr/>
        </p:nvSpPr>
        <p:spPr>
          <a:xfrm>
            <a:off x="997978" y="4694483"/>
            <a:ext cx="3612912" cy="369332"/>
          </a:xfrm>
          <a:prstGeom prst="rect">
            <a:avLst/>
          </a:prstGeom>
        </p:spPr>
        <p:txBody>
          <a:bodyPr wrap="none">
            <a:spAutoFit/>
          </a:bodyPr>
          <a:lstStyle/>
          <a:p>
            <a:r>
              <a:rPr lang="tr-TR" dirty="0">
                <a:solidFill>
                  <a:srgbClr val="000000"/>
                </a:solidFill>
                <a:latin typeface="droid_sansregular"/>
              </a:rPr>
              <a:t>‘a’ </a:t>
            </a:r>
            <a:r>
              <a:rPr lang="tr-TR" dirty="0" smtClean="0">
                <a:solidFill>
                  <a:srgbClr val="000000"/>
                </a:solidFill>
                <a:latin typeface="droid_sansregular"/>
              </a:rPr>
              <a:t>harfinin temsil </a:t>
            </a:r>
            <a:r>
              <a:rPr lang="tr-TR" dirty="0">
                <a:solidFill>
                  <a:srgbClr val="000000"/>
                </a:solidFill>
                <a:latin typeface="droid_sansregular"/>
              </a:rPr>
              <a:t>edildiği </a:t>
            </a:r>
            <a:r>
              <a:rPr lang="tr-TR" dirty="0" smtClean="0">
                <a:solidFill>
                  <a:srgbClr val="000000"/>
                </a:solidFill>
                <a:latin typeface="droid_sansregular"/>
              </a:rPr>
              <a:t>sayı : 10</a:t>
            </a:r>
            <a:endParaRPr lang="tr-TR" dirty="0">
              <a:solidFill>
                <a:srgbClr val="000000"/>
              </a:solidFill>
              <a:latin typeface="droid_sansregular"/>
            </a:endParaRPr>
          </a:p>
        </p:txBody>
      </p:sp>
      <p:sp>
        <p:nvSpPr>
          <p:cNvPr id="21" name="Dikdörtgen 20"/>
          <p:cNvSpPr/>
          <p:nvPr/>
        </p:nvSpPr>
        <p:spPr>
          <a:xfrm>
            <a:off x="7333953" y="4694483"/>
            <a:ext cx="3612912" cy="369332"/>
          </a:xfrm>
          <a:prstGeom prst="rect">
            <a:avLst/>
          </a:prstGeom>
        </p:spPr>
        <p:txBody>
          <a:bodyPr wrap="none">
            <a:spAutoFit/>
          </a:bodyPr>
          <a:lstStyle/>
          <a:p>
            <a:r>
              <a:rPr lang="tr-TR" dirty="0" smtClean="0">
                <a:solidFill>
                  <a:srgbClr val="000000"/>
                </a:solidFill>
                <a:latin typeface="droid_sansregular"/>
              </a:rPr>
              <a:t>‘b’ harfinin temsil edildiği sayı : 10</a:t>
            </a:r>
            <a:endParaRPr lang="tr-TR" dirty="0">
              <a:solidFill>
                <a:srgbClr val="000000"/>
              </a:solidFill>
              <a:latin typeface="droid_sansregular"/>
            </a:endParaRPr>
          </a:p>
        </p:txBody>
      </p:sp>
      <p:pic>
        <p:nvPicPr>
          <p:cNvPr id="4104" name="Picture 8" descr="STANDARDS ICON CONCEPT | Compliance Standard Grou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3038" y="2831045"/>
            <a:ext cx="2550915" cy="165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104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ikdörtgen 24"/>
          <p:cNvSpPr/>
          <p:nvPr/>
        </p:nvSpPr>
        <p:spPr>
          <a:xfrm>
            <a:off x="7150813" y="5178175"/>
            <a:ext cx="3554859" cy="6986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p:cNvSpPr txBox="1"/>
          <p:nvPr/>
        </p:nvSpPr>
        <p:spPr>
          <a:xfrm>
            <a:off x="603682" y="419309"/>
            <a:ext cx="6742340" cy="615553"/>
          </a:xfrm>
          <a:prstGeom prst="rect">
            <a:avLst/>
          </a:prstGeom>
          <a:noFill/>
        </p:spPr>
        <p:txBody>
          <a:bodyPr wrap="square" rtlCol="0">
            <a:spAutoFit/>
          </a:bodyPr>
          <a:lstStyle/>
          <a:p>
            <a:r>
              <a:rPr lang="tr-TR" b="1" dirty="0">
                <a:solidFill>
                  <a:srgbClr val="002060"/>
                </a:solidFill>
              </a:rPr>
              <a:t>STANDART KARAKTER </a:t>
            </a:r>
            <a:r>
              <a:rPr lang="tr-TR" b="1" dirty="0" smtClean="0">
                <a:solidFill>
                  <a:srgbClr val="002060"/>
                </a:solidFill>
              </a:rPr>
              <a:t>KODLAMA</a:t>
            </a:r>
          </a:p>
          <a:p>
            <a:r>
              <a:rPr lang="tr-TR" sz="1600" dirty="0" smtClean="0">
                <a:solidFill>
                  <a:srgbClr val="002060"/>
                </a:solidFill>
              </a:rPr>
              <a:t>Bilgi Alışverişi İçin Standart Amerikan Kodu (ASCII):</a:t>
            </a:r>
            <a:endParaRPr lang="tr-TR" sz="1600" dirty="0">
              <a:solidFill>
                <a:srgbClr val="002060"/>
              </a:solidFill>
            </a:endParaRPr>
          </a:p>
        </p:txBody>
      </p:sp>
      <p:pic>
        <p:nvPicPr>
          <p:cNvPr id="9" name="Resim 8"/>
          <p:cNvPicPr>
            <a:picLocks noChangeAspect="1"/>
          </p:cNvPicPr>
          <p:nvPr/>
        </p:nvPicPr>
        <p:blipFill>
          <a:blip r:embed="rId3"/>
          <a:stretch>
            <a:fillRect/>
          </a:stretch>
        </p:blipFill>
        <p:spPr>
          <a:xfrm>
            <a:off x="3411951" y="1756774"/>
            <a:ext cx="4585261" cy="3140678"/>
          </a:xfrm>
          <a:prstGeom prst="rect">
            <a:avLst/>
          </a:prstGeom>
        </p:spPr>
      </p:pic>
      <p:grpSp>
        <p:nvGrpSpPr>
          <p:cNvPr id="22" name="Grup 21"/>
          <p:cNvGrpSpPr/>
          <p:nvPr/>
        </p:nvGrpSpPr>
        <p:grpSpPr>
          <a:xfrm>
            <a:off x="603682" y="4542786"/>
            <a:ext cx="2883610" cy="1052685"/>
            <a:chOff x="562584" y="4824133"/>
            <a:chExt cx="2883610" cy="1052685"/>
          </a:xfrm>
        </p:grpSpPr>
        <p:sp>
          <p:nvSpPr>
            <p:cNvPr id="21" name="Dikdörtgen 20"/>
            <p:cNvSpPr/>
            <p:nvPr/>
          </p:nvSpPr>
          <p:spPr>
            <a:xfrm>
              <a:off x="562584" y="5285797"/>
              <a:ext cx="2883610" cy="591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1"/>
                </a:solidFill>
              </a:endParaRPr>
            </a:p>
          </p:txBody>
        </p:sp>
        <p:sp>
          <p:nvSpPr>
            <p:cNvPr id="17" name="Dikdörtgen 16"/>
            <p:cNvSpPr/>
            <p:nvPr/>
          </p:nvSpPr>
          <p:spPr>
            <a:xfrm>
              <a:off x="562584" y="4824133"/>
              <a:ext cx="2808269" cy="923330"/>
            </a:xfrm>
            <a:prstGeom prst="rect">
              <a:avLst/>
            </a:prstGeom>
          </p:spPr>
          <p:txBody>
            <a:bodyPr wrap="none">
              <a:spAutoFit/>
            </a:bodyPr>
            <a:lstStyle/>
            <a:p>
              <a:r>
                <a:rPr lang="tr-TR" dirty="0" err="1">
                  <a:solidFill>
                    <a:srgbClr val="000000"/>
                  </a:solidFill>
                  <a:latin typeface="droid_sansregular"/>
                </a:rPr>
                <a:t>Python’ın</a:t>
              </a:r>
              <a:r>
                <a:rPr lang="tr-TR" dirty="0">
                  <a:solidFill>
                    <a:srgbClr val="000000"/>
                  </a:solidFill>
                  <a:latin typeface="droid_sansregular"/>
                </a:rPr>
                <a:t> 2.x </a:t>
              </a:r>
              <a:r>
                <a:rPr lang="tr-TR" dirty="0" smtClean="0">
                  <a:solidFill>
                    <a:srgbClr val="000000"/>
                  </a:solidFill>
                  <a:latin typeface="droid_sansregular"/>
                </a:rPr>
                <a:t>serisi:</a:t>
              </a:r>
            </a:p>
            <a:p>
              <a:endParaRPr lang="tr-TR" dirty="0" smtClean="0"/>
            </a:p>
            <a:p>
              <a:r>
                <a:rPr lang="tr-TR" dirty="0">
                  <a:solidFill>
                    <a:schemeClr val="bg1"/>
                  </a:solidFill>
                </a:rPr>
                <a:t>print("Merhaba Şirin Baba")</a:t>
              </a:r>
            </a:p>
          </p:txBody>
        </p:sp>
      </p:grpSp>
      <p:sp>
        <p:nvSpPr>
          <p:cNvPr id="18" name="Dikdörtgen 17"/>
          <p:cNvSpPr/>
          <p:nvPr/>
        </p:nvSpPr>
        <p:spPr>
          <a:xfrm>
            <a:off x="603682" y="5776155"/>
            <a:ext cx="6096000" cy="646331"/>
          </a:xfrm>
          <a:prstGeom prst="rect">
            <a:avLst/>
          </a:prstGeom>
        </p:spPr>
        <p:txBody>
          <a:bodyPr>
            <a:spAutoFit/>
          </a:bodyPr>
          <a:lstStyle/>
          <a:p>
            <a:r>
              <a:rPr lang="tr-TR" sz="1300" dirty="0">
                <a:solidFill>
                  <a:srgbClr val="000000"/>
                </a:solidFill>
                <a:latin typeface="Consolas" panose="020B0609020204030204" pitchFamily="49" charset="0"/>
              </a:rPr>
              <a:t>“Merhaba Şirin Baba!</a:t>
            </a:r>
            <a:r>
              <a:rPr lang="tr-TR" dirty="0">
                <a:solidFill>
                  <a:srgbClr val="000000"/>
                </a:solidFill>
                <a:latin typeface="droid_sansregular"/>
              </a:rPr>
              <a:t> adlı karakter dizisinde geçen ‘Ş’ harfi ASCII dışı bir karakterdir. </a:t>
            </a:r>
          </a:p>
        </p:txBody>
      </p:sp>
      <p:sp>
        <p:nvSpPr>
          <p:cNvPr id="24" name="Dikdörtgen 23"/>
          <p:cNvSpPr/>
          <p:nvPr/>
        </p:nvSpPr>
        <p:spPr>
          <a:xfrm>
            <a:off x="7241210" y="5299960"/>
            <a:ext cx="3257623" cy="369332"/>
          </a:xfrm>
          <a:prstGeom prst="rect">
            <a:avLst/>
          </a:prstGeom>
        </p:spPr>
        <p:txBody>
          <a:bodyPr wrap="none">
            <a:spAutoFit/>
          </a:bodyPr>
          <a:lstStyle/>
          <a:p>
            <a:r>
              <a:rPr lang="tr-TR" dirty="0" err="1">
                <a:solidFill>
                  <a:srgbClr val="FF0000"/>
                </a:solidFill>
              </a:rPr>
              <a:t>SyntaxError</a:t>
            </a:r>
            <a:r>
              <a:rPr lang="tr-TR" dirty="0">
                <a:solidFill>
                  <a:srgbClr val="FF0000"/>
                </a:solidFill>
              </a:rPr>
              <a:t>: </a:t>
            </a:r>
            <a:r>
              <a:rPr lang="tr-TR" dirty="0" err="1">
                <a:solidFill>
                  <a:srgbClr val="FF0000"/>
                </a:solidFill>
              </a:rPr>
              <a:t>Non</a:t>
            </a:r>
            <a:r>
              <a:rPr lang="tr-TR" dirty="0">
                <a:solidFill>
                  <a:srgbClr val="FF0000"/>
                </a:solidFill>
              </a:rPr>
              <a:t>-ASCII </a:t>
            </a:r>
            <a:r>
              <a:rPr lang="tr-TR" dirty="0" err="1">
                <a:solidFill>
                  <a:srgbClr val="FF0000"/>
                </a:solidFill>
              </a:rPr>
              <a:t>character</a:t>
            </a:r>
            <a:endParaRPr lang="tr-TR" dirty="0">
              <a:solidFill>
                <a:srgbClr val="FF0000"/>
              </a:solidFill>
            </a:endParaRPr>
          </a:p>
        </p:txBody>
      </p:sp>
      <p:sp>
        <p:nvSpPr>
          <p:cNvPr id="27" name="Dikdörtgen 26"/>
          <p:cNvSpPr/>
          <p:nvPr/>
        </p:nvSpPr>
        <p:spPr>
          <a:xfrm>
            <a:off x="603682" y="1049550"/>
            <a:ext cx="10318679" cy="646331"/>
          </a:xfrm>
          <a:prstGeom prst="rect">
            <a:avLst/>
          </a:prstGeom>
        </p:spPr>
        <p:txBody>
          <a:bodyPr wrap="square">
            <a:spAutoFit/>
          </a:bodyPr>
          <a:lstStyle/>
          <a:p>
            <a:pPr marL="285750" lvl="0" indent="-285750" algn="just" eaLnBrk="0" fontAlgn="base" hangingPunct="0">
              <a:spcBef>
                <a:spcPct val="0"/>
              </a:spcBef>
              <a:spcAft>
                <a:spcPct val="0"/>
              </a:spcAft>
              <a:buFont typeface="Arial" panose="020B0604020202020204" pitchFamily="34" charset="0"/>
              <a:buChar char="•"/>
            </a:pPr>
            <a:r>
              <a:rPr lang="tr-TR" altLang="tr-TR" dirty="0" smtClean="0">
                <a:solidFill>
                  <a:srgbClr val="000000"/>
                </a:solidFill>
                <a:latin typeface="droid_sansregular"/>
              </a:rPr>
              <a:t>128 adet </a:t>
            </a:r>
            <a:r>
              <a:rPr lang="tr-TR" altLang="tr-TR" dirty="0">
                <a:solidFill>
                  <a:srgbClr val="000000"/>
                </a:solidFill>
                <a:latin typeface="droid_sansregular"/>
              </a:rPr>
              <a:t>sayı 7 bite karşılık gelir (</a:t>
            </a:r>
            <a:r>
              <a:rPr lang="tr-TR" altLang="tr-TR" dirty="0">
                <a:solidFill>
                  <a:srgbClr val="000000"/>
                </a:solidFill>
                <a:latin typeface="Consolas" panose="020B0609020204030204" pitchFamily="49" charset="0"/>
              </a:rPr>
              <a:t>2**7=128</a:t>
            </a:r>
            <a:r>
              <a:rPr lang="tr-TR" altLang="tr-TR" dirty="0">
                <a:solidFill>
                  <a:srgbClr val="000000"/>
                </a:solidFill>
                <a:latin typeface="droid_sansregular"/>
              </a:rPr>
              <a:t>). Yani 7 bit ile gösterilebilecek son sayı </a:t>
            </a:r>
            <a:r>
              <a:rPr lang="tr-TR" altLang="tr-TR" dirty="0">
                <a:solidFill>
                  <a:srgbClr val="000000"/>
                </a:solidFill>
                <a:latin typeface="Consolas" panose="020B0609020204030204" pitchFamily="49" charset="0"/>
              </a:rPr>
              <a:t>127</a:t>
            </a:r>
            <a:r>
              <a:rPr lang="tr-TR" altLang="tr-TR" dirty="0">
                <a:solidFill>
                  <a:srgbClr val="000000"/>
                </a:solidFill>
                <a:latin typeface="droid_sansregular"/>
              </a:rPr>
              <a:t>’dir. Dolayısıyla ASCII 7 bitlik bir sistemdir.</a:t>
            </a:r>
            <a:r>
              <a:rPr lang="tr-TR" altLang="tr-TR" sz="1000" dirty="0"/>
              <a:t> </a:t>
            </a:r>
            <a:endParaRPr lang="tr-TR" altLang="tr-TR" sz="2400" dirty="0">
              <a:latin typeface="Arial" panose="020B0604020202020204" pitchFamily="34" charset="0"/>
            </a:endParaRPr>
          </a:p>
        </p:txBody>
      </p:sp>
      <p:cxnSp>
        <p:nvCxnSpPr>
          <p:cNvPr id="29" name="Düz Ok Bağlayıcısı 28"/>
          <p:cNvCxnSpPr/>
          <p:nvPr/>
        </p:nvCxnSpPr>
        <p:spPr>
          <a:xfrm>
            <a:off x="5897366" y="5527496"/>
            <a:ext cx="9554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978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a:solidFill>
                  <a:srgbClr val="002060"/>
                </a:solidFill>
              </a:rPr>
              <a:t>STANDART KARAKTER KODLAMA</a:t>
            </a:r>
          </a:p>
        </p:txBody>
      </p:sp>
      <p:pic>
        <p:nvPicPr>
          <p:cNvPr id="16" name="Resim 15"/>
          <p:cNvPicPr>
            <a:picLocks noChangeAspect="1"/>
          </p:cNvPicPr>
          <p:nvPr/>
        </p:nvPicPr>
        <p:blipFill>
          <a:blip r:embed="rId3"/>
          <a:stretch>
            <a:fillRect/>
          </a:stretch>
        </p:blipFill>
        <p:spPr>
          <a:xfrm>
            <a:off x="794678" y="1126816"/>
            <a:ext cx="1305162" cy="1659326"/>
          </a:xfrm>
          <a:prstGeom prst="rect">
            <a:avLst/>
          </a:prstGeom>
        </p:spPr>
      </p:pic>
      <p:graphicFrame>
        <p:nvGraphicFramePr>
          <p:cNvPr id="10" name="Tablo 9"/>
          <p:cNvGraphicFramePr>
            <a:graphicFrameLocks noGrp="1"/>
          </p:cNvGraphicFramePr>
          <p:nvPr>
            <p:extLst>
              <p:ext uri="{D42A27DB-BD31-4B8C-83A1-F6EECF244321}">
                <p14:modId xmlns:p14="http://schemas.microsoft.com/office/powerpoint/2010/main" val="4102166647"/>
              </p:ext>
            </p:extLst>
          </p:nvPr>
        </p:nvGraphicFramePr>
        <p:xfrm>
          <a:off x="2099840" y="3046218"/>
          <a:ext cx="8492819" cy="1361394"/>
        </p:xfrm>
        <a:graphic>
          <a:graphicData uri="http://schemas.openxmlformats.org/drawingml/2006/table">
            <a:tbl>
              <a:tblPr/>
              <a:tblGrid>
                <a:gridCol w="1270579">
                  <a:extLst>
                    <a:ext uri="{9D8B030D-6E8A-4147-A177-3AD203B41FA5}">
                      <a16:colId xmlns:a16="http://schemas.microsoft.com/office/drawing/2014/main" val="2972207515"/>
                    </a:ext>
                  </a:extLst>
                </a:gridCol>
                <a:gridCol w="722224">
                  <a:extLst>
                    <a:ext uri="{9D8B030D-6E8A-4147-A177-3AD203B41FA5}">
                      <a16:colId xmlns:a16="http://schemas.microsoft.com/office/drawing/2014/main" val="2769778706"/>
                    </a:ext>
                  </a:extLst>
                </a:gridCol>
                <a:gridCol w="722224">
                  <a:extLst>
                    <a:ext uri="{9D8B030D-6E8A-4147-A177-3AD203B41FA5}">
                      <a16:colId xmlns:a16="http://schemas.microsoft.com/office/drawing/2014/main" val="1854999353"/>
                    </a:ext>
                  </a:extLst>
                </a:gridCol>
                <a:gridCol w="722224">
                  <a:extLst>
                    <a:ext uri="{9D8B030D-6E8A-4147-A177-3AD203B41FA5}">
                      <a16:colId xmlns:a16="http://schemas.microsoft.com/office/drawing/2014/main" val="3058328536"/>
                    </a:ext>
                  </a:extLst>
                </a:gridCol>
                <a:gridCol w="722224">
                  <a:extLst>
                    <a:ext uri="{9D8B030D-6E8A-4147-A177-3AD203B41FA5}">
                      <a16:colId xmlns:a16="http://schemas.microsoft.com/office/drawing/2014/main" val="2838662286"/>
                    </a:ext>
                  </a:extLst>
                </a:gridCol>
                <a:gridCol w="722224">
                  <a:extLst>
                    <a:ext uri="{9D8B030D-6E8A-4147-A177-3AD203B41FA5}">
                      <a16:colId xmlns:a16="http://schemas.microsoft.com/office/drawing/2014/main" val="1270515842"/>
                    </a:ext>
                  </a:extLst>
                </a:gridCol>
                <a:gridCol w="722224">
                  <a:extLst>
                    <a:ext uri="{9D8B030D-6E8A-4147-A177-3AD203B41FA5}">
                      <a16:colId xmlns:a16="http://schemas.microsoft.com/office/drawing/2014/main" val="2218436813"/>
                    </a:ext>
                  </a:extLst>
                </a:gridCol>
                <a:gridCol w="722224">
                  <a:extLst>
                    <a:ext uri="{9D8B030D-6E8A-4147-A177-3AD203B41FA5}">
                      <a16:colId xmlns:a16="http://schemas.microsoft.com/office/drawing/2014/main" val="1214245643"/>
                    </a:ext>
                  </a:extLst>
                </a:gridCol>
                <a:gridCol w="722224">
                  <a:extLst>
                    <a:ext uri="{9D8B030D-6E8A-4147-A177-3AD203B41FA5}">
                      <a16:colId xmlns:a16="http://schemas.microsoft.com/office/drawing/2014/main" val="570113372"/>
                    </a:ext>
                  </a:extLst>
                </a:gridCol>
                <a:gridCol w="722224">
                  <a:extLst>
                    <a:ext uri="{9D8B030D-6E8A-4147-A177-3AD203B41FA5}">
                      <a16:colId xmlns:a16="http://schemas.microsoft.com/office/drawing/2014/main" val="3392653806"/>
                    </a:ext>
                  </a:extLst>
                </a:gridCol>
                <a:gridCol w="722224">
                  <a:extLst>
                    <a:ext uri="{9D8B030D-6E8A-4147-A177-3AD203B41FA5}">
                      <a16:colId xmlns:a16="http://schemas.microsoft.com/office/drawing/2014/main" val="2563967160"/>
                    </a:ext>
                  </a:extLst>
                </a:gridCol>
              </a:tblGrid>
              <a:tr h="453798">
                <a:tc>
                  <a:txBody>
                    <a:bodyPr/>
                    <a:lstStyle/>
                    <a:p>
                      <a:pPr algn="l" fontAlgn="ctr"/>
                      <a:r>
                        <a:rPr lang="tr-TR" sz="1300" b="1" i="0" u="none" strike="noStrike">
                          <a:solidFill>
                            <a:srgbClr val="002060"/>
                          </a:solidFill>
                          <a:effectLst/>
                          <a:latin typeface="Arial" panose="020B0604020202020204" pitchFamily="34" charset="0"/>
                        </a:rPr>
                        <a:t>Character</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J</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A</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V</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A</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S</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C</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R</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I</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P</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tr-TR" sz="1300" b="1" i="0" u="none" strike="noStrike" dirty="0">
                          <a:solidFill>
                            <a:srgbClr val="002060"/>
                          </a:solidFill>
                          <a:effectLst/>
                          <a:latin typeface="Arial" panose="020B0604020202020204" pitchFamily="34" charset="0"/>
                        </a:rPr>
                        <a:t>T</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24408917"/>
                  </a:ext>
                </a:extLst>
              </a:tr>
              <a:tr h="453798">
                <a:tc>
                  <a:txBody>
                    <a:bodyPr/>
                    <a:lstStyle/>
                    <a:p>
                      <a:pPr algn="l" fontAlgn="ctr"/>
                      <a:r>
                        <a:rPr lang="tr-TR" sz="1300" b="1" i="0" u="none" strike="noStrike">
                          <a:solidFill>
                            <a:srgbClr val="002060"/>
                          </a:solidFill>
                          <a:effectLst/>
                          <a:latin typeface="Arial" panose="020B0604020202020204" pitchFamily="34" charset="0"/>
                        </a:rPr>
                        <a:t>ASCII</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ctr"/>
                      <a:r>
                        <a:rPr lang="tr-TR" sz="1300" b="0" i="0" u="none" strike="noStrike">
                          <a:solidFill>
                            <a:srgbClr val="000000"/>
                          </a:solidFill>
                          <a:effectLst/>
                          <a:latin typeface="Arial" panose="020B0604020202020204" pitchFamily="34" charset="0"/>
                        </a:rPr>
                        <a:t>74</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65</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86</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65</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dirty="0">
                          <a:solidFill>
                            <a:srgbClr val="000000"/>
                          </a:solidFill>
                          <a:effectLst/>
                          <a:latin typeface="Arial" panose="020B0604020202020204" pitchFamily="34" charset="0"/>
                        </a:rPr>
                        <a:t>83</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67</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82</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73</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tr-TR" sz="1300" b="0" i="0" u="none" strike="noStrike">
                          <a:solidFill>
                            <a:srgbClr val="000000"/>
                          </a:solidFill>
                          <a:effectLst/>
                          <a:latin typeface="Arial" panose="020B0604020202020204" pitchFamily="34" charset="0"/>
                        </a:rPr>
                        <a:t>84</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840935854"/>
                  </a:ext>
                </a:extLst>
              </a:tr>
              <a:tr h="453798">
                <a:tc>
                  <a:txBody>
                    <a:bodyPr/>
                    <a:lstStyle/>
                    <a:p>
                      <a:pPr algn="l" fontAlgn="ctr"/>
                      <a:r>
                        <a:rPr lang="tr-TR" sz="1300" b="1" i="0" u="none" strike="noStrike" dirty="0">
                          <a:solidFill>
                            <a:srgbClr val="002060"/>
                          </a:solidFill>
                          <a:effectLst/>
                          <a:latin typeface="Arial" panose="020B0604020202020204" pitchFamily="34" charset="0"/>
                        </a:rPr>
                        <a:t>Binary Values</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1001010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1000001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1010110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1000001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dirty="0">
                          <a:solidFill>
                            <a:srgbClr val="000000"/>
                          </a:solidFill>
                          <a:effectLst/>
                          <a:latin typeface="Arial" panose="020B0604020202020204" pitchFamily="34" charset="0"/>
                        </a:rPr>
                        <a:t>1010011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dirty="0">
                          <a:solidFill>
                            <a:srgbClr val="000000"/>
                          </a:solidFill>
                          <a:effectLst/>
                          <a:latin typeface="Arial" panose="020B0604020202020204" pitchFamily="34" charset="0"/>
                        </a:rPr>
                        <a:t>1000011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1010010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1001001</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a:solidFill>
                            <a:srgbClr val="000000"/>
                          </a:solidFill>
                          <a:effectLst/>
                          <a:latin typeface="Arial" panose="020B0604020202020204" pitchFamily="34" charset="0"/>
                        </a:rPr>
                        <a:t>1010000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tr-TR" sz="1300" b="1" i="0" u="none" strike="noStrike" dirty="0">
                          <a:solidFill>
                            <a:srgbClr val="000000"/>
                          </a:solidFill>
                          <a:effectLst/>
                          <a:latin typeface="Arial" panose="020B0604020202020204" pitchFamily="34" charset="0"/>
                        </a:rPr>
                        <a:t>1010100</a:t>
                      </a:r>
                    </a:p>
                  </a:txBody>
                  <a:tcPr marL="9525" marR="9525" marT="76200" marB="762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35975271"/>
                  </a:ext>
                </a:extLst>
              </a:tr>
            </a:tbl>
          </a:graphicData>
        </a:graphic>
      </p:graphicFrame>
      <p:sp>
        <p:nvSpPr>
          <p:cNvPr id="12" name="Dikdörtgen 11"/>
          <p:cNvSpPr/>
          <p:nvPr/>
        </p:nvSpPr>
        <p:spPr>
          <a:xfrm>
            <a:off x="2544043" y="1318115"/>
            <a:ext cx="6795166" cy="646331"/>
          </a:xfrm>
          <a:prstGeom prst="rect">
            <a:avLst/>
          </a:prstGeom>
        </p:spPr>
        <p:txBody>
          <a:bodyPr wrap="square">
            <a:spAutoFit/>
          </a:bodyPr>
          <a:lstStyle/>
          <a:p>
            <a:pPr marL="285750" indent="-285750">
              <a:buFont typeface="Arial" panose="020B0604020202020204" pitchFamily="34" charset="0"/>
              <a:buChar char="•"/>
            </a:pPr>
            <a:r>
              <a:rPr lang="tr-TR" dirty="0"/>
              <a:t>Her harfin kaydedilmesi </a:t>
            </a:r>
            <a:r>
              <a:rPr lang="tr-TR" dirty="0" smtClean="0"/>
              <a:t>7+1 = 8 </a:t>
            </a:r>
            <a:r>
              <a:rPr lang="tr-TR" dirty="0"/>
              <a:t>bit (1 bayt) </a:t>
            </a:r>
            <a:r>
              <a:rPr lang="tr-TR" dirty="0" smtClean="0"/>
              <a:t>alır.</a:t>
            </a:r>
          </a:p>
          <a:p>
            <a:pPr marL="285750" indent="-285750">
              <a:buFont typeface="Arial" panose="020B0604020202020204" pitchFamily="34" charset="0"/>
              <a:buChar char="•"/>
            </a:pPr>
            <a:r>
              <a:rPr lang="tr-TR" dirty="0" smtClean="0"/>
              <a:t>"JAVASCRIPT</a:t>
            </a:r>
            <a:r>
              <a:rPr lang="tr-TR" dirty="0"/>
              <a:t>" kelimesinin düz metin </a:t>
            </a:r>
            <a:r>
              <a:rPr lang="tr-TR" dirty="0" smtClean="0"/>
              <a:t>kaydı 80 </a:t>
            </a:r>
            <a:r>
              <a:rPr lang="tr-TR" dirty="0"/>
              <a:t>bit (10 bayt) alacaktır.</a:t>
            </a:r>
          </a:p>
        </p:txBody>
      </p:sp>
    </p:spTree>
    <p:extLst>
      <p:ext uri="{BB962C8B-B14F-4D97-AF65-F5344CB8AC3E}">
        <p14:creationId xmlns:p14="http://schemas.microsoft.com/office/powerpoint/2010/main" val="632642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CPU İŞLEMİ NASIL YAPAR?</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591953" y="749335"/>
            <a:ext cx="2140973" cy="1382324"/>
          </a:xfrm>
          <a:prstGeom prst="rect">
            <a:avLst/>
          </a:prstGeom>
        </p:spPr>
      </p:pic>
      <p:sp>
        <p:nvSpPr>
          <p:cNvPr id="5" name="Dikdörtgen 4"/>
          <p:cNvSpPr/>
          <p:nvPr/>
        </p:nvSpPr>
        <p:spPr>
          <a:xfrm>
            <a:off x="591953" y="2131659"/>
            <a:ext cx="2243714" cy="369332"/>
          </a:xfrm>
          <a:prstGeom prst="rect">
            <a:avLst/>
          </a:prstGeom>
        </p:spPr>
        <p:txBody>
          <a:bodyPr wrap="square">
            <a:spAutoFit/>
          </a:bodyPr>
          <a:lstStyle/>
          <a:p>
            <a:r>
              <a:rPr lang="tr-TR" dirty="0"/>
              <a:t>2 ve 4 rakamları girilir. </a:t>
            </a:r>
          </a:p>
        </p:txBody>
      </p:sp>
      <p:cxnSp>
        <p:nvCxnSpPr>
          <p:cNvPr id="34" name="Düz Ok Bağlayıcısı 33"/>
          <p:cNvCxnSpPr/>
          <p:nvPr/>
        </p:nvCxnSpPr>
        <p:spPr>
          <a:xfrm rot="16200000" flipH="1">
            <a:off x="3296927" y="115968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descr="İşletim Sistemi Nedir? İşletim Sistemi Nasıl Çalışır? - CHIP Onli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6310" y="810876"/>
            <a:ext cx="2998591" cy="169011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Düz Ok Bağlayıcısı 34"/>
          <p:cNvCxnSpPr/>
          <p:nvPr/>
        </p:nvCxnSpPr>
        <p:spPr>
          <a:xfrm rot="16200000" flipH="1">
            <a:off x="7628902" y="1159681"/>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Dikdörtgen 9"/>
          <p:cNvSpPr/>
          <p:nvPr/>
        </p:nvSpPr>
        <p:spPr>
          <a:xfrm>
            <a:off x="3941272" y="2131659"/>
            <a:ext cx="4070151" cy="369332"/>
          </a:xfrm>
          <a:prstGeom prst="rect">
            <a:avLst/>
          </a:prstGeom>
        </p:spPr>
        <p:txBody>
          <a:bodyPr wrap="square">
            <a:spAutoFit/>
          </a:bodyPr>
          <a:lstStyle/>
          <a:p>
            <a:r>
              <a:rPr lang="tr-TR" altLang="tr-TR" dirty="0" smtClean="0"/>
              <a:t>Rakamlar sayısal değerlere dönüştürülür. </a:t>
            </a:r>
            <a:endParaRPr lang="tr-TR" dirty="0"/>
          </a:p>
        </p:txBody>
      </p:sp>
      <p:sp>
        <p:nvSpPr>
          <p:cNvPr id="11" name="Dikdörtgen 10"/>
          <p:cNvSpPr/>
          <p:nvPr/>
        </p:nvSpPr>
        <p:spPr>
          <a:xfrm>
            <a:off x="8543649" y="2131659"/>
            <a:ext cx="2682337" cy="369332"/>
          </a:xfrm>
          <a:prstGeom prst="rect">
            <a:avLst/>
          </a:prstGeom>
        </p:spPr>
        <p:txBody>
          <a:bodyPr wrap="none">
            <a:spAutoFit/>
          </a:bodyPr>
          <a:lstStyle/>
          <a:p>
            <a:r>
              <a:rPr lang="tr-TR" dirty="0" smtClean="0"/>
              <a:t>İkili formatta RAM‘e </a:t>
            </a:r>
            <a:r>
              <a:rPr lang="tr-TR" dirty="0"/>
              <a:t>yazılır.</a:t>
            </a:r>
          </a:p>
        </p:txBody>
      </p:sp>
      <p:pic>
        <p:nvPicPr>
          <p:cNvPr id="17" name="Resim 16"/>
          <p:cNvPicPr>
            <a:picLocks noChangeAspect="1"/>
          </p:cNvPicPr>
          <p:nvPr/>
        </p:nvPicPr>
        <p:blipFill>
          <a:blip r:embed="rId5"/>
          <a:stretch>
            <a:fillRect/>
          </a:stretch>
        </p:blipFill>
        <p:spPr>
          <a:xfrm>
            <a:off x="8461454" y="810876"/>
            <a:ext cx="2682337" cy="1387021"/>
          </a:xfrm>
          <a:prstGeom prst="rect">
            <a:avLst/>
          </a:prstGeom>
        </p:spPr>
      </p:pic>
      <p:cxnSp>
        <p:nvCxnSpPr>
          <p:cNvPr id="38" name="Düz Ok Bağlayıcısı 37"/>
          <p:cNvCxnSpPr/>
          <p:nvPr/>
        </p:nvCxnSpPr>
        <p:spPr>
          <a:xfrm>
            <a:off x="9884817" y="2835679"/>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Dikdörtgen 18"/>
          <p:cNvSpPr/>
          <p:nvPr/>
        </p:nvSpPr>
        <p:spPr>
          <a:xfrm>
            <a:off x="8543649" y="5403805"/>
            <a:ext cx="2890463" cy="646331"/>
          </a:xfrm>
          <a:prstGeom prst="rect">
            <a:avLst/>
          </a:prstGeom>
        </p:spPr>
        <p:txBody>
          <a:bodyPr wrap="square">
            <a:spAutoFit/>
          </a:bodyPr>
          <a:lstStyle/>
          <a:p>
            <a:r>
              <a:rPr lang="tr-TR" dirty="0"/>
              <a:t>İşlemci toplama işlemi yapar </a:t>
            </a:r>
            <a:endParaRPr lang="tr-TR" dirty="0" smtClean="0"/>
          </a:p>
          <a:p>
            <a:r>
              <a:rPr lang="tr-TR" dirty="0" smtClean="0"/>
              <a:t>ve </a:t>
            </a:r>
            <a:r>
              <a:rPr lang="tr-TR" dirty="0"/>
              <a:t>sonucu elde eder.</a:t>
            </a:r>
          </a:p>
        </p:txBody>
      </p:sp>
      <p:pic>
        <p:nvPicPr>
          <p:cNvPr id="21" name="Picture 10" descr="İşlemci Nedir? Ne İşe Yarar? Nasıl Çalışır? - Trendyol Bl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62770" y="3874053"/>
            <a:ext cx="3444094" cy="1529752"/>
          </a:xfrm>
          <a:prstGeom prst="rect">
            <a:avLst/>
          </a:prstGeom>
          <a:noFill/>
          <a:extLst>
            <a:ext uri="{909E8E84-426E-40DD-AFC4-6F175D3DCCD1}">
              <a14:hiddenFill xmlns:a14="http://schemas.microsoft.com/office/drawing/2010/main">
                <a:solidFill>
                  <a:srgbClr val="FFFFFF"/>
                </a:solidFill>
              </a14:hiddenFill>
            </a:ext>
          </a:extLst>
        </p:spPr>
      </p:pic>
      <p:sp>
        <p:nvSpPr>
          <p:cNvPr id="44" name="Dikdörtgen 43"/>
          <p:cNvSpPr/>
          <p:nvPr/>
        </p:nvSpPr>
        <p:spPr>
          <a:xfrm>
            <a:off x="5414510" y="5542304"/>
            <a:ext cx="2502746" cy="369332"/>
          </a:xfrm>
          <a:prstGeom prst="rect">
            <a:avLst/>
          </a:prstGeom>
        </p:spPr>
        <p:txBody>
          <a:bodyPr wrap="square">
            <a:spAutoFit/>
          </a:bodyPr>
          <a:lstStyle/>
          <a:p>
            <a:r>
              <a:rPr lang="tr-TR" dirty="0" smtClean="0"/>
              <a:t>Sonuçlar RAM’ e yazılır.</a:t>
            </a:r>
            <a:endParaRPr lang="tr-TR" dirty="0"/>
          </a:p>
        </p:txBody>
      </p:sp>
      <p:cxnSp>
        <p:nvCxnSpPr>
          <p:cNvPr id="45" name="Düz Ok Bağlayıcısı 44"/>
          <p:cNvCxnSpPr/>
          <p:nvPr/>
        </p:nvCxnSpPr>
        <p:spPr>
          <a:xfrm rot="5400000">
            <a:off x="8356219" y="4483759"/>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6" name="Resim 45"/>
          <p:cNvPicPr>
            <a:picLocks noChangeAspect="1"/>
          </p:cNvPicPr>
          <p:nvPr/>
        </p:nvPicPr>
        <p:blipFill>
          <a:blip r:embed="rId5"/>
          <a:stretch>
            <a:fillRect/>
          </a:stretch>
        </p:blipFill>
        <p:spPr>
          <a:xfrm>
            <a:off x="5234919" y="4229211"/>
            <a:ext cx="2682337" cy="1387021"/>
          </a:xfrm>
          <a:prstGeom prst="rect">
            <a:avLst/>
          </a:prstGeom>
        </p:spPr>
      </p:pic>
      <p:sp>
        <p:nvSpPr>
          <p:cNvPr id="37" name="Dikdörtgen 36"/>
          <p:cNvSpPr/>
          <p:nvPr/>
        </p:nvSpPr>
        <p:spPr>
          <a:xfrm>
            <a:off x="3966563" y="2500991"/>
            <a:ext cx="3098337" cy="646331"/>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smtClean="0">
                <a:latin typeface="Söhne"/>
              </a:rPr>
              <a:t>2 </a:t>
            </a:r>
            <a:r>
              <a:rPr lang="tr-TR" altLang="tr-TR" dirty="0">
                <a:latin typeface="Söhne"/>
              </a:rPr>
              <a:t>değeri </a:t>
            </a:r>
            <a:r>
              <a:rPr lang="tr-TR" altLang="tr-TR" dirty="0" smtClean="0">
                <a:latin typeface="Söhne"/>
              </a:rPr>
              <a:t>için: "</a:t>
            </a:r>
            <a:r>
              <a:rPr lang="tr-TR" altLang="tr-TR" dirty="0"/>
              <a:t>00000010</a:t>
            </a:r>
            <a:r>
              <a:rPr lang="tr-TR" dirty="0"/>
              <a:t>"</a:t>
            </a:r>
            <a:endParaRPr lang="tr-TR" altLang="tr-TR" dirty="0"/>
          </a:p>
          <a:p>
            <a:pPr marL="285750" lvl="0" indent="-285750" eaLnBrk="0" fontAlgn="base" hangingPunct="0">
              <a:spcBef>
                <a:spcPct val="0"/>
              </a:spcBef>
              <a:spcAft>
                <a:spcPct val="0"/>
              </a:spcAft>
              <a:buFont typeface="Arial" panose="020B0604020202020204" pitchFamily="34" charset="0"/>
              <a:buChar char="•"/>
            </a:pPr>
            <a:r>
              <a:rPr lang="tr-TR" altLang="tr-TR" dirty="0" smtClean="0">
                <a:latin typeface="Söhne"/>
              </a:rPr>
              <a:t>4 </a:t>
            </a:r>
            <a:r>
              <a:rPr lang="tr-TR" altLang="tr-TR" dirty="0">
                <a:latin typeface="Söhne"/>
              </a:rPr>
              <a:t>değeri için: </a:t>
            </a:r>
            <a:r>
              <a:rPr lang="tr-TR" dirty="0" smtClean="0"/>
              <a:t>"</a:t>
            </a:r>
            <a:r>
              <a:rPr lang="tr-TR" dirty="0"/>
              <a:t>00000100</a:t>
            </a:r>
            <a:r>
              <a:rPr lang="tr-TR" dirty="0" smtClean="0"/>
              <a:t>"</a:t>
            </a:r>
            <a:endParaRPr lang="tr-TR" altLang="tr-TR" dirty="0" smtClean="0">
              <a:latin typeface="Söhne"/>
            </a:endParaRPr>
          </a:p>
        </p:txBody>
      </p:sp>
    </p:spTree>
    <p:extLst>
      <p:ext uri="{BB962C8B-B14F-4D97-AF65-F5344CB8AC3E}">
        <p14:creationId xmlns:p14="http://schemas.microsoft.com/office/powerpoint/2010/main" val="3226247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a:solidFill>
                  <a:srgbClr val="002060"/>
                </a:solidFill>
              </a:rPr>
              <a:t>CPU İŞLEMİ NASIL YAPAR</a:t>
            </a:r>
            <a:r>
              <a:rPr lang="tr-TR" b="1" dirty="0" smtClean="0">
                <a:solidFill>
                  <a:srgbClr val="002060"/>
                </a:solidFill>
              </a:rPr>
              <a:t>?</a:t>
            </a:r>
            <a:endParaRPr lang="tr-TR" b="1" dirty="0">
              <a:solidFill>
                <a:srgbClr val="002060"/>
              </a:solidFill>
            </a:endParaRPr>
          </a:p>
        </p:txBody>
      </p:sp>
      <p:sp>
        <p:nvSpPr>
          <p:cNvPr id="2" name="Rectangle 1"/>
          <p:cNvSpPr>
            <a:spLocks noChangeArrowheads="1"/>
          </p:cNvSpPr>
          <p:nvPr/>
        </p:nvSpPr>
        <p:spPr bwMode="auto">
          <a:xfrm>
            <a:off x="678094" y="1204351"/>
            <a:ext cx="9541029" cy="347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smtClean="0">
                <a:ln>
                  <a:noFill/>
                </a:ln>
                <a:solidFill>
                  <a:schemeClr val="tx1"/>
                </a:solidFill>
                <a:effectLst/>
                <a:latin typeface="Söhne"/>
              </a:rPr>
              <a:t>GT ve DATA kelimelerini =CONCATENATE() fonksiyonu ile birleştirmek istiyoruz. RAM</a:t>
            </a:r>
            <a:r>
              <a:rPr kumimoji="0" lang="tr-TR" altLang="tr-TR" sz="1000" b="0" i="0" u="none" strike="noStrike" cap="none" normalizeH="0" dirty="0" smtClean="0">
                <a:ln>
                  <a:noFill/>
                </a:ln>
                <a:solidFill>
                  <a:schemeClr val="tx1"/>
                </a:solidFill>
                <a:effectLst/>
                <a:latin typeface="Söhne"/>
              </a:rPr>
              <a:t> – KARAKTER KODLAMASI –İŞLEMCİ ARASINDAKİ İLİŞKİ:</a:t>
            </a:r>
            <a:endParaRPr kumimoji="0" lang="tr-TR" altLang="tr-TR" sz="10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0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smtClean="0">
                <a:ln>
                  <a:noFill/>
                </a:ln>
                <a:solidFill>
                  <a:schemeClr val="tx1"/>
                </a:solidFill>
                <a:effectLst/>
                <a:latin typeface="Söhne"/>
              </a:rPr>
              <a:t>"GT" ve "DATA" kelimelerinin karakter kodlaması ile ilgili açıklama: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000" b="0" i="0" u="none" strike="noStrike" cap="none" normalizeH="0" baseline="0" dirty="0" smtClean="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tr-TR" altLang="tr-TR" sz="1000" b="0" i="0" u="none" strike="noStrike" cap="none" normalizeH="0" baseline="0" dirty="0" smtClean="0">
                <a:ln>
                  <a:noFill/>
                </a:ln>
                <a:solidFill>
                  <a:schemeClr val="tx1"/>
                </a:solidFill>
                <a:effectLst/>
                <a:latin typeface="Söhne"/>
              </a:rPr>
              <a:t>"GT" ve "DATA" kelimeleri klavyeden girildiğinde, işletim sistemi bu karakterleri kullanıcının klavye girişinden alır.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tr-TR" altLang="tr-TR" sz="1000" b="0" i="0" u="none" strike="noStrike" cap="none" normalizeH="0" baseline="0" dirty="0" smtClean="0">
                <a:ln>
                  <a:noFill/>
                </a:ln>
                <a:solidFill>
                  <a:schemeClr val="tx1"/>
                </a:solidFill>
                <a:effectLst/>
                <a:latin typeface="Söhne"/>
              </a:rPr>
              <a:t>İşletim sistemi, klavyeden alınan karakterleri bir karakter kodlamasına dönüştürür. Bu genellikle Unicode karakter kodlamasıdır.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tr-TR" altLang="tr-TR" sz="1000" b="0" i="0" u="none" strike="noStrike" cap="none" normalizeH="0" baseline="0" dirty="0" smtClean="0">
                <a:ln>
                  <a:noFill/>
                </a:ln>
                <a:solidFill>
                  <a:schemeClr val="tx1"/>
                </a:solidFill>
                <a:effectLst/>
                <a:latin typeface="Söhne"/>
              </a:rPr>
              <a:t>Unicode karakter kodlaması, farklı karakterleri benzersiz sayısal değerlere atayan bir standarttır. Her karakterin Unicode değeri, işletim sistemleri tarafından tanımlanan bir karakter tablosunda bulunur.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tr-TR" altLang="tr-TR" sz="1000" b="0" i="0" u="none" strike="noStrike" cap="none" normalizeH="0" baseline="0" dirty="0" smtClean="0">
                <a:ln>
                  <a:noFill/>
                </a:ln>
                <a:solidFill>
                  <a:schemeClr val="tx1"/>
                </a:solidFill>
                <a:effectLst/>
                <a:latin typeface="Söhne"/>
              </a:rPr>
              <a:t>İşletim sistemi, "GT" kelimesini Unicode değerlerine dönüştürür. Örneğin, "G" harfinin Unicode değeri 71, "T" harfinin Unicode değeri ise 84 olabilir.</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tr-TR" altLang="tr-TR" sz="1000" b="0" i="0" u="none" strike="noStrike" cap="none" normalizeH="0" baseline="0" dirty="0" smtClean="0">
                <a:ln>
                  <a:noFill/>
                </a:ln>
                <a:solidFill>
                  <a:schemeClr val="tx1"/>
                </a:solidFill>
                <a:effectLst/>
                <a:latin typeface="Söhne"/>
              </a:rPr>
              <a:t>İşletim sistemi, "DATA" kelimesini de aynı şekilde Unicode değerlerine dönüştürür. Örneğin, "D" harfi için 68, "A" harfi için 65, "T" harfi için 84 ve "A" harfi için 65 gibi değerler olabilir.</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tr-TR" altLang="tr-TR" sz="1000" b="0" i="0" u="none" strike="noStrike" cap="none" normalizeH="0" baseline="0" dirty="0" smtClean="0">
                <a:ln>
                  <a:noFill/>
                </a:ln>
                <a:solidFill>
                  <a:schemeClr val="tx1"/>
                </a:solidFill>
                <a:effectLst/>
                <a:latin typeface="Söhne"/>
              </a:rPr>
              <a:t>Bu Unicode değerleri, </a:t>
            </a:r>
            <a:r>
              <a:rPr kumimoji="0" lang="tr-TR" altLang="tr-TR" sz="1000" b="0" i="0" u="none" strike="noStrike" cap="none" normalizeH="0" baseline="0" dirty="0" err="1" smtClean="0">
                <a:ln>
                  <a:noFill/>
                </a:ln>
                <a:solidFill>
                  <a:schemeClr val="tx1"/>
                </a:solidFill>
                <a:effectLst/>
                <a:latin typeface="Söhne"/>
              </a:rPr>
              <a:t>RAM'de</a:t>
            </a:r>
            <a:r>
              <a:rPr kumimoji="0" lang="tr-TR" altLang="tr-TR" sz="1000" b="0" i="0" u="none" strike="noStrike" cap="none" normalizeH="0" baseline="0" dirty="0" smtClean="0">
                <a:ln>
                  <a:noFill/>
                </a:ln>
                <a:solidFill>
                  <a:schemeClr val="tx1"/>
                </a:solidFill>
                <a:effectLst/>
                <a:latin typeface="Söhne"/>
              </a:rPr>
              <a:t> uygun bir veri yapısında saklanır. Örneğin, "GT" kelimesinin Unicode değerleri 71 ve 84, "DATA" kelimesinin Unicode değerleri ise 68, 65, 84 ve 65 </a:t>
            </a:r>
            <a:r>
              <a:rPr kumimoji="0" lang="tr-TR" altLang="tr-TR" sz="1000" b="0" i="0" u="none" strike="noStrike" cap="none" normalizeH="0" baseline="0" dirty="0" err="1" smtClean="0">
                <a:ln>
                  <a:noFill/>
                </a:ln>
                <a:solidFill>
                  <a:schemeClr val="tx1"/>
                </a:solidFill>
                <a:effectLst/>
                <a:latin typeface="Söhne"/>
              </a:rPr>
              <a:t>RAM'de</a:t>
            </a:r>
            <a:r>
              <a:rPr kumimoji="0" lang="tr-TR" altLang="tr-TR" sz="1000" b="0" i="0" u="none" strike="noStrike" cap="none" normalizeH="0" baseline="0" dirty="0" smtClean="0">
                <a:ln>
                  <a:noFill/>
                </a:ln>
                <a:solidFill>
                  <a:schemeClr val="tx1"/>
                </a:solidFill>
                <a:effectLst/>
                <a:latin typeface="Söhne"/>
              </a:rPr>
              <a:t> saklanır.</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tr-TR" altLang="tr-TR" sz="1000" b="0" i="0" u="none" strike="noStrike" cap="none" normalizeH="0" baseline="0" dirty="0" smtClean="0">
                <a:ln>
                  <a:noFill/>
                </a:ln>
                <a:solidFill>
                  <a:schemeClr val="tx1"/>
                </a:solidFill>
                <a:effectLst/>
                <a:latin typeface="Söhne"/>
              </a:rPr>
              <a:t>İşlemci, bu Unicode değerlerini kullanarak karakterleri işler. Örneğin, =CONCAT() fonksiyonunu uygularken, işlemci "GT" ve "DATA" kelimelerinin Unicode değerlerini kullanarak karakterleri birleştirir.</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tr-TR" altLang="tr-TR" sz="1000" b="0" i="0" u="none" strike="noStrike" cap="none" normalizeH="0" baseline="0" dirty="0" smtClean="0">
                <a:ln>
                  <a:noFill/>
                </a:ln>
                <a:solidFill>
                  <a:schemeClr val="tx1"/>
                </a:solidFill>
                <a:effectLst/>
                <a:latin typeface="Söhne"/>
              </a:rPr>
              <a:t>İşlemci sonucu hesapladığında, sonucu tekrar Unicode değerlerine dönüştürmez. Sonuç, karakterlerin Unicode değerleri yerine direkt olarak karakterleri içeren bir veri yapısında tutulur.</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tr-TR" altLang="tr-TR" sz="1000" b="0" i="0" u="none" strike="noStrike" cap="none" normalizeH="0" baseline="0" dirty="0" smtClean="0">
                <a:ln>
                  <a:noFill/>
                </a:ln>
                <a:solidFill>
                  <a:schemeClr val="tx1"/>
                </a:solidFill>
                <a:effectLst/>
                <a:latin typeface="Söhne"/>
              </a:rPr>
              <a:t>Sonuç, ekranda kullanıcıya görüntülenirken, işletim sistemi bu karakterleri tekrar kullanıcının okuyabileceği biçimde ekrana yansıtır.</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smtClean="0">
                <a:ln>
                  <a:noFill/>
                </a:ln>
                <a:solidFill>
                  <a:schemeClr val="tx1"/>
                </a:solidFill>
                <a:effectLst/>
                <a:latin typeface="Söhne"/>
              </a:rPr>
              <a:t>Bu şekilde, "GT" ve "DATA" kelimeleri Unicode karakter kodlaması kullanılarak işletim sistemi tarafından işlenir ve saklanır. İşlemcinin doğrudan karakter kodlamasını dönüştürme işlemi yapmadığını unutmayın.</a:t>
            </a:r>
            <a:endParaRPr kumimoji="0" lang="tr-TR" altLang="tr-T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6452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3"/>
          <a:stretch>
            <a:fillRect/>
          </a:stretch>
        </p:blipFill>
        <p:spPr>
          <a:xfrm>
            <a:off x="3316617" y="1713646"/>
            <a:ext cx="5404884" cy="3748549"/>
          </a:xfrm>
          <a:prstGeom prst="rect">
            <a:avLst/>
          </a:prstGeom>
        </p:spPr>
      </p:pic>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TANIMI </a:t>
            </a:r>
            <a:endParaRPr lang="tr-TR" b="1" dirty="0">
              <a:solidFill>
                <a:srgbClr val="002060"/>
              </a:solidFill>
            </a:endParaRPr>
          </a:p>
        </p:txBody>
      </p:sp>
      <p:sp>
        <p:nvSpPr>
          <p:cNvPr id="6" name="Dikdörtgen 5"/>
          <p:cNvSpPr/>
          <p:nvPr/>
        </p:nvSpPr>
        <p:spPr>
          <a:xfrm>
            <a:off x="603682" y="881109"/>
            <a:ext cx="9664120" cy="646331"/>
          </a:xfrm>
          <a:prstGeom prst="rect">
            <a:avLst/>
          </a:prstGeom>
        </p:spPr>
        <p:txBody>
          <a:bodyPr wrap="square">
            <a:spAutoFit/>
          </a:bodyPr>
          <a:lstStyle/>
          <a:p>
            <a:pPr marL="285750" indent="-285750">
              <a:buFont typeface="Arial" panose="020B0604020202020204" pitchFamily="34" charset="0"/>
              <a:buChar char="•"/>
            </a:pPr>
            <a:r>
              <a:rPr lang="tr-TR" dirty="0"/>
              <a:t>Bilgisayar, ihtiyaçlarımıza göre verileri ikili biçimde depolayan, alan ve işleyen elektronik bir cihazdır</a:t>
            </a:r>
            <a:r>
              <a:rPr lang="tr-TR" dirty="0" smtClean="0"/>
              <a:t>.</a:t>
            </a:r>
          </a:p>
          <a:p>
            <a:pPr marL="285750" indent="-285750">
              <a:buFont typeface="Arial" panose="020B0604020202020204" pitchFamily="34" charset="0"/>
              <a:buChar char="•"/>
            </a:pPr>
            <a:r>
              <a:rPr lang="tr-TR" dirty="0"/>
              <a:t>Bilgisayar hem sayısal hem de sayısal olmayan (aritmetik ve mantıksal) hesaplamaları işleyebilir.</a:t>
            </a:r>
          </a:p>
        </p:txBody>
      </p:sp>
      <p:sp>
        <p:nvSpPr>
          <p:cNvPr id="4" name="Dikdörtgen 3"/>
          <p:cNvSpPr/>
          <p:nvPr/>
        </p:nvSpPr>
        <p:spPr>
          <a:xfrm>
            <a:off x="2087134" y="5648401"/>
            <a:ext cx="6096000" cy="215444"/>
          </a:xfrm>
          <a:prstGeom prst="rect">
            <a:avLst/>
          </a:prstGeom>
        </p:spPr>
        <p:txBody>
          <a:bodyPr>
            <a:spAutoFit/>
          </a:bodyPr>
          <a:lstStyle/>
          <a:p>
            <a:r>
              <a:rPr lang="tr-TR" sz="800" dirty="0"/>
              <a:t>https://docplayer.biz.tr/1335293-1-girdi-uniteleri-2-merkezi-islem-birimi-3-cikti-uniteleri-olusturur.html</a:t>
            </a:r>
          </a:p>
        </p:txBody>
      </p:sp>
    </p:spTree>
    <p:extLst>
      <p:ext uri="{BB962C8B-B14F-4D97-AF65-F5344CB8AC3E}">
        <p14:creationId xmlns:p14="http://schemas.microsoft.com/office/powerpoint/2010/main" val="3039993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PROGRAMLAMA DİLLERİ NEDEN VAR ?</a:t>
            </a:r>
            <a:endParaRPr lang="tr-TR" b="1" dirty="0">
              <a:solidFill>
                <a:srgbClr val="002060"/>
              </a:solidFill>
            </a:endParaRPr>
          </a:p>
        </p:txBody>
      </p:sp>
      <p:sp>
        <p:nvSpPr>
          <p:cNvPr id="5" name="Dikdörtgen 4"/>
          <p:cNvSpPr/>
          <p:nvPr/>
        </p:nvSpPr>
        <p:spPr>
          <a:xfrm>
            <a:off x="2880040" y="4710732"/>
            <a:ext cx="6953502" cy="1754326"/>
          </a:xfrm>
          <a:prstGeom prst="rect">
            <a:avLst/>
          </a:prstGeom>
        </p:spPr>
        <p:txBody>
          <a:bodyPr wrap="square">
            <a:spAutoFit/>
          </a:bodyPr>
          <a:lstStyle/>
          <a:p>
            <a:endParaRPr lang="tr-TR" dirty="0" smtClean="0"/>
          </a:p>
          <a:p>
            <a:pPr marL="285750" indent="-285750">
              <a:buFont typeface="Arial" panose="020B0604020202020204" pitchFamily="34" charset="0"/>
              <a:buChar char="•"/>
            </a:pPr>
            <a:r>
              <a:rPr lang="tr-TR" dirty="0" smtClean="0"/>
              <a:t>Bilgisayarın </a:t>
            </a:r>
            <a:r>
              <a:rPr lang="tr-TR" dirty="0"/>
              <a:t>programı çalıştırabilmesi için programın (kaynak kodu) makine diline çevrilmesi </a:t>
            </a:r>
            <a:r>
              <a:rPr lang="tr-TR" dirty="0" smtClean="0"/>
              <a:t>gerekir.</a:t>
            </a:r>
          </a:p>
          <a:p>
            <a:endParaRPr lang="tr-TR" dirty="0"/>
          </a:p>
          <a:p>
            <a:pPr marL="285750" indent="-285750">
              <a:buFont typeface="Arial" panose="020B0604020202020204" pitchFamily="34" charset="0"/>
              <a:buChar char="•"/>
            </a:pPr>
            <a:r>
              <a:rPr lang="tr-TR" dirty="0" smtClean="0"/>
              <a:t>Bu </a:t>
            </a:r>
            <a:r>
              <a:rPr lang="tr-TR" dirty="0"/>
              <a:t>çevirinin gerçekleşme şekli, programlama dilinin </a:t>
            </a:r>
            <a:r>
              <a:rPr lang="tr-TR" b="1" dirty="0"/>
              <a:t>derlenmiş</a:t>
            </a:r>
            <a:r>
              <a:rPr lang="tr-TR" dirty="0"/>
              <a:t> bir dil mi yoksa </a:t>
            </a:r>
            <a:r>
              <a:rPr lang="tr-TR" b="1" dirty="0"/>
              <a:t>yorumlanmış</a:t>
            </a:r>
            <a:r>
              <a:rPr lang="tr-TR" dirty="0"/>
              <a:t> bir dil mi olduğuna bağlıdır.</a:t>
            </a:r>
          </a:p>
        </p:txBody>
      </p:sp>
      <p:grpSp>
        <p:nvGrpSpPr>
          <p:cNvPr id="8" name="Grup 7"/>
          <p:cNvGrpSpPr/>
          <p:nvPr/>
        </p:nvGrpSpPr>
        <p:grpSpPr>
          <a:xfrm>
            <a:off x="505483" y="813190"/>
            <a:ext cx="5232574" cy="3091122"/>
            <a:chOff x="518437" y="1175723"/>
            <a:chExt cx="5232574" cy="3091122"/>
          </a:xfrm>
        </p:grpSpPr>
        <p:pic>
          <p:nvPicPr>
            <p:cNvPr id="3076" name="Picture 4" descr="Computer Icon Vector Art, Icons, and Graphics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035" y="117572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p:cNvPicPr>
              <a:picLocks noChangeAspect="1"/>
            </p:cNvPicPr>
            <p:nvPr/>
          </p:nvPicPr>
          <p:blipFill>
            <a:blip r:embed="rId4"/>
            <a:stretch>
              <a:fillRect/>
            </a:stretch>
          </p:blipFill>
          <p:spPr>
            <a:xfrm>
              <a:off x="3494806" y="3104410"/>
              <a:ext cx="1307109" cy="1109448"/>
            </a:xfrm>
            <a:prstGeom prst="rect">
              <a:avLst/>
            </a:prstGeom>
          </p:spPr>
        </p:pic>
        <p:pic>
          <p:nvPicPr>
            <p:cNvPr id="7" name="Resim 6"/>
            <p:cNvPicPr>
              <a:picLocks noChangeAspect="1"/>
            </p:cNvPicPr>
            <p:nvPr/>
          </p:nvPicPr>
          <p:blipFill>
            <a:blip r:embed="rId5"/>
            <a:stretch>
              <a:fillRect/>
            </a:stretch>
          </p:blipFill>
          <p:spPr>
            <a:xfrm>
              <a:off x="518437" y="3199397"/>
              <a:ext cx="1059615" cy="1059615"/>
            </a:xfrm>
            <a:prstGeom prst="rect">
              <a:avLst/>
            </a:prstGeom>
          </p:spPr>
        </p:pic>
        <p:pic>
          <p:nvPicPr>
            <p:cNvPr id="3080" name="Picture 8" descr="File:Symbol OK.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5546" y="3199397"/>
              <a:ext cx="1067448" cy="10674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d not OK / failure symbol | Free SV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20267" y="3383114"/>
              <a:ext cx="830744" cy="8307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Düz Bağlayıcı 10"/>
          <p:cNvCxnSpPr/>
          <p:nvPr/>
        </p:nvCxnSpPr>
        <p:spPr>
          <a:xfrm>
            <a:off x="5961517" y="962483"/>
            <a:ext cx="41097" cy="3812390"/>
          </a:xfrm>
          <a:prstGeom prst="line">
            <a:avLst/>
          </a:prstGeom>
          <a:ln/>
        </p:spPr>
        <p:style>
          <a:lnRef idx="2">
            <a:schemeClr val="accent3"/>
          </a:lnRef>
          <a:fillRef idx="0">
            <a:schemeClr val="accent3"/>
          </a:fillRef>
          <a:effectRef idx="1">
            <a:schemeClr val="accent3"/>
          </a:effectRef>
          <a:fontRef idx="minor">
            <a:schemeClr val="tx1"/>
          </a:fontRef>
        </p:style>
      </p:cxnSp>
      <p:grpSp>
        <p:nvGrpSpPr>
          <p:cNvPr id="16" name="Grup 15"/>
          <p:cNvGrpSpPr/>
          <p:nvPr/>
        </p:nvGrpSpPr>
        <p:grpSpPr>
          <a:xfrm>
            <a:off x="6888969" y="1005179"/>
            <a:ext cx="5062670" cy="2979678"/>
            <a:chOff x="7579953" y="1579307"/>
            <a:chExt cx="5062670" cy="2979678"/>
          </a:xfrm>
        </p:grpSpPr>
        <p:pic>
          <p:nvPicPr>
            <p:cNvPr id="9" name="Resim 8"/>
            <p:cNvPicPr>
              <a:picLocks noChangeAspect="1"/>
            </p:cNvPicPr>
            <p:nvPr/>
          </p:nvPicPr>
          <p:blipFill>
            <a:blip r:embed="rId8"/>
            <a:stretch>
              <a:fillRect/>
            </a:stretch>
          </p:blipFill>
          <p:spPr>
            <a:xfrm>
              <a:off x="9133400" y="1579307"/>
              <a:ext cx="1508424" cy="1384018"/>
            </a:xfrm>
            <a:prstGeom prst="rect">
              <a:avLst/>
            </a:prstGeom>
          </p:spPr>
        </p:pic>
        <p:pic>
          <p:nvPicPr>
            <p:cNvPr id="14" name="Resim 13"/>
            <p:cNvPicPr>
              <a:picLocks noChangeAspect="1"/>
            </p:cNvPicPr>
            <p:nvPr/>
          </p:nvPicPr>
          <p:blipFill>
            <a:blip r:embed="rId9"/>
            <a:stretch>
              <a:fillRect/>
            </a:stretch>
          </p:blipFill>
          <p:spPr>
            <a:xfrm>
              <a:off x="10611213" y="3475245"/>
              <a:ext cx="1124413" cy="950208"/>
            </a:xfrm>
            <a:prstGeom prst="rect">
              <a:avLst/>
            </a:prstGeom>
          </p:spPr>
        </p:pic>
        <p:pic>
          <p:nvPicPr>
            <p:cNvPr id="3088" name="Picture 16" descr="Python icon - Free download on Iconfind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79953" y="3361509"/>
              <a:ext cx="1197476" cy="1197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File:Symbol OK.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52140" y="3426523"/>
              <a:ext cx="1067448" cy="1067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d not OK / failure symbol | Free SV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11879" y="3475245"/>
              <a:ext cx="830744" cy="8307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55273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91953" y="380003"/>
            <a:ext cx="5685557" cy="369332"/>
          </a:xfrm>
          <a:prstGeom prst="rect">
            <a:avLst/>
          </a:prstGeom>
          <a:noFill/>
        </p:spPr>
        <p:txBody>
          <a:bodyPr wrap="square" rtlCol="0">
            <a:spAutoFit/>
          </a:bodyPr>
          <a:lstStyle/>
          <a:p>
            <a:r>
              <a:rPr lang="tr-TR" b="1" dirty="0" smtClean="0">
                <a:solidFill>
                  <a:srgbClr val="002060"/>
                </a:solidFill>
              </a:rPr>
              <a:t>DERLEYİCİ (COMPILER) ve YORUMLAYICI (INTERPRETER)</a:t>
            </a:r>
            <a:endParaRPr lang="tr-TR" b="1" dirty="0">
              <a:solidFill>
                <a:srgbClr val="002060"/>
              </a:solidFill>
            </a:endParaRPr>
          </a:p>
        </p:txBody>
      </p:sp>
      <p:sp>
        <p:nvSpPr>
          <p:cNvPr id="7" name="Dikdörtgen 6"/>
          <p:cNvSpPr/>
          <p:nvPr/>
        </p:nvSpPr>
        <p:spPr>
          <a:xfrm>
            <a:off x="591953" y="3577018"/>
            <a:ext cx="5369564" cy="2308324"/>
          </a:xfrm>
          <a:prstGeom prst="rect">
            <a:avLst/>
          </a:prstGeom>
        </p:spPr>
        <p:txBody>
          <a:bodyPr wrap="square">
            <a:spAutoFit/>
          </a:bodyPr>
          <a:lstStyle/>
          <a:p>
            <a:pPr marL="285750" indent="-285750">
              <a:buFont typeface="Arial" panose="020B0604020202020204" pitchFamily="34" charset="0"/>
              <a:buChar char="•"/>
            </a:pPr>
            <a:r>
              <a:rPr lang="tr-TR" dirty="0" smtClean="0"/>
              <a:t>Yüksek </a:t>
            </a:r>
            <a:r>
              <a:rPr lang="tr-TR" dirty="0"/>
              <a:t>seviyeli kaynak kodunu düşük seviyeli koda dönüştürür. </a:t>
            </a:r>
            <a:r>
              <a:rPr lang="tr-TR" dirty="0" smtClean="0"/>
              <a:t>Ardından</a:t>
            </a:r>
            <a:r>
              <a:rPr lang="tr-TR" dirty="0"/>
              <a:t>, </a:t>
            </a:r>
            <a:r>
              <a:rPr lang="tr-TR" b="1" dirty="0"/>
              <a:t>hedef </a:t>
            </a:r>
            <a:r>
              <a:rPr lang="tr-TR" b="1" dirty="0" smtClean="0"/>
              <a:t>makine</a:t>
            </a:r>
            <a:r>
              <a:rPr lang="tr-TR" dirty="0" smtClean="0"/>
              <a:t>(sizin bilgisayarınız, Python sunucusu vb.) </a:t>
            </a:r>
            <a:r>
              <a:rPr lang="tr-TR" dirty="0"/>
              <a:t>düşük seviyeli </a:t>
            </a:r>
            <a:r>
              <a:rPr lang="tr-TR" dirty="0" smtClean="0"/>
              <a:t>kodu </a:t>
            </a:r>
            <a:r>
              <a:rPr lang="tr-TR" b="1" dirty="0"/>
              <a:t>yürütür</a:t>
            </a:r>
            <a:r>
              <a:rPr lang="tr-TR" dirty="0" smtClean="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Kodların tamamını bilgisayar diline çevirir. Eğer hata varsa, tüm hataları programcıya </a:t>
            </a:r>
            <a:r>
              <a:rPr lang="tr-TR" dirty="0" smtClean="0"/>
              <a:t>bildirir.</a:t>
            </a:r>
            <a:endParaRPr lang="tr-TR" dirty="0"/>
          </a:p>
          <a:p>
            <a:pPr marL="285750" indent="-285750">
              <a:buFont typeface="Arial" panose="020B0604020202020204" pitchFamily="34" charset="0"/>
              <a:buChar char="•"/>
            </a:pPr>
            <a:endParaRPr lang="tr-TR" dirty="0"/>
          </a:p>
        </p:txBody>
      </p:sp>
      <p:pic>
        <p:nvPicPr>
          <p:cNvPr id="11" name="Resim 10"/>
          <p:cNvPicPr>
            <a:picLocks noChangeAspect="1"/>
          </p:cNvPicPr>
          <p:nvPr/>
        </p:nvPicPr>
        <p:blipFill>
          <a:blip r:embed="rId3"/>
          <a:stretch>
            <a:fillRect/>
          </a:stretch>
        </p:blipFill>
        <p:spPr>
          <a:xfrm>
            <a:off x="8411557" y="1092019"/>
            <a:ext cx="1883512" cy="1893860"/>
          </a:xfrm>
          <a:prstGeom prst="rect">
            <a:avLst/>
          </a:prstGeom>
        </p:spPr>
      </p:pic>
      <p:pic>
        <p:nvPicPr>
          <p:cNvPr id="12" name="Resim 11"/>
          <p:cNvPicPr>
            <a:picLocks noChangeAspect="1"/>
          </p:cNvPicPr>
          <p:nvPr/>
        </p:nvPicPr>
        <p:blipFill>
          <a:blip r:embed="rId4"/>
          <a:stretch>
            <a:fillRect/>
          </a:stretch>
        </p:blipFill>
        <p:spPr>
          <a:xfrm>
            <a:off x="2043198" y="1022514"/>
            <a:ext cx="1851070" cy="1963365"/>
          </a:xfrm>
          <a:prstGeom prst="rect">
            <a:avLst/>
          </a:prstGeom>
        </p:spPr>
      </p:pic>
      <p:sp>
        <p:nvSpPr>
          <p:cNvPr id="13" name="Dikdörtgen 12"/>
          <p:cNvSpPr/>
          <p:nvPr/>
        </p:nvSpPr>
        <p:spPr>
          <a:xfrm>
            <a:off x="6277510" y="3577017"/>
            <a:ext cx="6096000" cy="1477328"/>
          </a:xfrm>
          <a:prstGeom prst="rect">
            <a:avLst/>
          </a:prstGeom>
        </p:spPr>
        <p:txBody>
          <a:bodyPr>
            <a:spAutoFit/>
          </a:bodyPr>
          <a:lstStyle/>
          <a:p>
            <a:pPr marL="285750" indent="-285750">
              <a:buFont typeface="Arial" panose="020B0604020202020204" pitchFamily="34" charset="0"/>
              <a:buChar char="•"/>
            </a:pPr>
            <a:r>
              <a:rPr lang="tr-TR" dirty="0"/>
              <a:t>Yorumlayıcı, kaynak kodunu </a:t>
            </a:r>
            <a:r>
              <a:rPr lang="tr-TR" b="1" dirty="0"/>
              <a:t>doğrudan</a:t>
            </a:r>
            <a:r>
              <a:rPr lang="tr-TR" dirty="0"/>
              <a:t> analiz eder ve </a:t>
            </a:r>
            <a:r>
              <a:rPr lang="tr-TR" b="1" dirty="0"/>
              <a:t>yürütür</a:t>
            </a:r>
            <a:r>
              <a:rPr lang="tr-TR" dirty="0"/>
              <a:t>. H</a:t>
            </a:r>
            <a:r>
              <a:rPr lang="tr-TR" dirty="0" smtClean="0"/>
              <a:t>edef makineye ihtiyaç yoktur.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Yorumlayıcılar ilk kod satırından son kod satırına kadar her satırını teker teker </a:t>
            </a:r>
            <a:r>
              <a:rPr lang="tr-TR" dirty="0" smtClean="0"/>
              <a:t>yorumlar.</a:t>
            </a:r>
            <a:endParaRPr lang="tr-TR" dirty="0"/>
          </a:p>
        </p:txBody>
      </p:sp>
      <p:cxnSp>
        <p:nvCxnSpPr>
          <p:cNvPr id="14" name="Düz Bağlayıcı 13"/>
          <p:cNvCxnSpPr/>
          <p:nvPr/>
        </p:nvCxnSpPr>
        <p:spPr>
          <a:xfrm flipH="1">
            <a:off x="5953991" y="962483"/>
            <a:ext cx="7526" cy="4743281"/>
          </a:xfrm>
          <a:prstGeom prst="line">
            <a:avLst/>
          </a:prstGeom>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245721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p:cNvPicPr>
            <a:picLocks noChangeAspect="1"/>
          </p:cNvPicPr>
          <p:nvPr/>
        </p:nvPicPr>
        <p:blipFill>
          <a:blip r:embed="rId3"/>
          <a:stretch>
            <a:fillRect/>
          </a:stretch>
        </p:blipFill>
        <p:spPr>
          <a:xfrm>
            <a:off x="8411557" y="1092019"/>
            <a:ext cx="1883512" cy="1893860"/>
          </a:xfrm>
          <a:prstGeom prst="rect">
            <a:avLst/>
          </a:prstGeom>
        </p:spPr>
      </p:pic>
      <p:pic>
        <p:nvPicPr>
          <p:cNvPr id="12" name="Resim 11"/>
          <p:cNvPicPr>
            <a:picLocks noChangeAspect="1"/>
          </p:cNvPicPr>
          <p:nvPr/>
        </p:nvPicPr>
        <p:blipFill>
          <a:blip r:embed="rId4"/>
          <a:stretch>
            <a:fillRect/>
          </a:stretch>
        </p:blipFill>
        <p:spPr>
          <a:xfrm>
            <a:off x="2043198" y="1022514"/>
            <a:ext cx="1851070" cy="1963365"/>
          </a:xfrm>
          <a:prstGeom prst="rect">
            <a:avLst/>
          </a:prstGeom>
        </p:spPr>
      </p:pic>
      <p:cxnSp>
        <p:nvCxnSpPr>
          <p:cNvPr id="8" name="Düz Bağlayıcı 7"/>
          <p:cNvCxnSpPr/>
          <p:nvPr/>
        </p:nvCxnSpPr>
        <p:spPr>
          <a:xfrm flipH="1">
            <a:off x="5953991" y="962483"/>
            <a:ext cx="7526" cy="4743281"/>
          </a:xfrm>
          <a:prstGeom prst="line">
            <a:avLst/>
          </a:prstGeom>
          <a:ln/>
        </p:spPr>
        <p:style>
          <a:lnRef idx="2">
            <a:schemeClr val="accent3"/>
          </a:lnRef>
          <a:fillRef idx="0">
            <a:schemeClr val="accent3"/>
          </a:fillRef>
          <a:effectRef idx="1">
            <a:schemeClr val="accent3"/>
          </a:effectRef>
          <a:fontRef idx="minor">
            <a:schemeClr val="tx1"/>
          </a:fontRef>
        </p:style>
      </p:cxnSp>
      <p:sp>
        <p:nvSpPr>
          <p:cNvPr id="9" name="Metin kutusu 8"/>
          <p:cNvSpPr txBox="1"/>
          <p:nvPr/>
        </p:nvSpPr>
        <p:spPr>
          <a:xfrm>
            <a:off x="591953" y="380003"/>
            <a:ext cx="5685557" cy="369332"/>
          </a:xfrm>
          <a:prstGeom prst="rect">
            <a:avLst/>
          </a:prstGeom>
          <a:noFill/>
        </p:spPr>
        <p:txBody>
          <a:bodyPr wrap="square" rtlCol="0">
            <a:spAutoFit/>
          </a:bodyPr>
          <a:lstStyle/>
          <a:p>
            <a:r>
              <a:rPr lang="tr-TR" b="1" dirty="0" smtClean="0">
                <a:solidFill>
                  <a:srgbClr val="002060"/>
                </a:solidFill>
              </a:rPr>
              <a:t>DERLEYİCİ (COMPILER) ve YORUMLAYICI (INTERPRETER)</a:t>
            </a:r>
            <a:endParaRPr lang="tr-TR" b="1" dirty="0">
              <a:solidFill>
                <a:srgbClr val="002060"/>
              </a:solidFill>
            </a:endParaRPr>
          </a:p>
        </p:txBody>
      </p:sp>
      <p:sp>
        <p:nvSpPr>
          <p:cNvPr id="2" name="Dikdörtgen 1"/>
          <p:cNvSpPr/>
          <p:nvPr/>
        </p:nvSpPr>
        <p:spPr>
          <a:xfrm>
            <a:off x="191774" y="3951438"/>
            <a:ext cx="5689482" cy="1200329"/>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a:t>Derlenmiş diller (ör. C, C</a:t>
            </a:r>
            <a:r>
              <a:rPr lang="tr-TR" altLang="tr-TR" dirty="0" smtClean="0"/>
              <a:t>++)</a:t>
            </a:r>
          </a:p>
          <a:p>
            <a:pPr marL="285750" lvl="0" indent="-285750" eaLnBrk="0" fontAlgn="base" hangingPunct="0">
              <a:spcBef>
                <a:spcPct val="0"/>
              </a:spcBef>
              <a:spcAft>
                <a:spcPct val="0"/>
              </a:spcAft>
              <a:buFont typeface="Arial" panose="020B0604020202020204" pitchFamily="34" charset="0"/>
              <a:buChar char="•"/>
            </a:pPr>
            <a:endParaRPr lang="tr-TR" altLang="tr-TR" dirty="0" smtClean="0"/>
          </a:p>
          <a:p>
            <a:pPr marL="285750" lvl="0" indent="-285750" eaLnBrk="0" fontAlgn="base" hangingPunct="0">
              <a:spcBef>
                <a:spcPct val="0"/>
              </a:spcBef>
              <a:spcAft>
                <a:spcPct val="0"/>
              </a:spcAft>
              <a:buFont typeface="Arial" panose="020B0604020202020204" pitchFamily="34" charset="0"/>
              <a:buChar char="•"/>
            </a:pPr>
            <a:r>
              <a:rPr lang="tr-TR" altLang="tr-TR" dirty="0" smtClean="0"/>
              <a:t>Kaynak </a:t>
            </a:r>
            <a:r>
              <a:rPr lang="tr-TR" altLang="tr-TR" dirty="0"/>
              <a:t>koddan makinede </a:t>
            </a:r>
            <a:r>
              <a:rPr lang="tr-TR" altLang="tr-TR" dirty="0" smtClean="0"/>
              <a:t>yürütülebilir(binary kod) </a:t>
            </a:r>
            <a:r>
              <a:rPr lang="tr-TR" altLang="tr-TR" dirty="0"/>
              <a:t>koda dönüştürme, program çalıştırılmadan önce gerçekleşir</a:t>
            </a:r>
          </a:p>
        </p:txBody>
      </p:sp>
      <p:sp>
        <p:nvSpPr>
          <p:cNvPr id="3" name="Dikdörtgen 2"/>
          <p:cNvSpPr/>
          <p:nvPr/>
        </p:nvSpPr>
        <p:spPr>
          <a:xfrm>
            <a:off x="6277510" y="3951438"/>
            <a:ext cx="5723990" cy="1754326"/>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smtClean="0"/>
              <a:t>Yorumlayıcı </a:t>
            </a:r>
            <a:r>
              <a:rPr lang="tr-TR" altLang="tr-TR" dirty="0"/>
              <a:t>programlama dilleri (ör. Python, </a:t>
            </a:r>
            <a:r>
              <a:rPr lang="tr-TR" altLang="tr-TR" dirty="0" smtClean="0"/>
              <a:t>Perl)</a:t>
            </a:r>
          </a:p>
          <a:p>
            <a:pPr marL="285750" lvl="0" indent="-285750" eaLnBrk="0" fontAlgn="base" hangingPunct="0">
              <a:spcBef>
                <a:spcPct val="0"/>
              </a:spcBef>
              <a:spcAft>
                <a:spcPct val="0"/>
              </a:spcAft>
              <a:buFont typeface="Arial" panose="020B0604020202020204" pitchFamily="34" charset="0"/>
              <a:buChar char="•"/>
            </a:pPr>
            <a:endParaRPr lang="tr-TR" altLang="tr-TR" dirty="0"/>
          </a:p>
          <a:p>
            <a:pPr marL="285750" lvl="0" indent="-285750" eaLnBrk="0" fontAlgn="base" hangingPunct="0">
              <a:spcBef>
                <a:spcPct val="0"/>
              </a:spcBef>
              <a:spcAft>
                <a:spcPct val="0"/>
              </a:spcAft>
              <a:buFont typeface="Arial" panose="020B0604020202020204" pitchFamily="34" charset="0"/>
              <a:buChar char="•"/>
            </a:pPr>
            <a:r>
              <a:rPr lang="tr-TR" altLang="tr-TR" dirty="0" smtClean="0"/>
              <a:t>Program çalışırken(yürütülür iken) </a:t>
            </a:r>
            <a:r>
              <a:rPr lang="tr-TR" altLang="tr-TR" dirty="0"/>
              <a:t>aynı anda kaynak kodu makine diline </a:t>
            </a:r>
            <a:r>
              <a:rPr lang="tr-TR" altLang="tr-TR" dirty="0" smtClean="0"/>
              <a:t>dönüştürür. </a:t>
            </a:r>
          </a:p>
          <a:p>
            <a:pPr marL="285750" lvl="0" indent="-285750" eaLnBrk="0" fontAlgn="base" hangingPunct="0">
              <a:spcBef>
                <a:spcPct val="0"/>
              </a:spcBef>
              <a:spcAft>
                <a:spcPct val="0"/>
              </a:spcAft>
              <a:buFont typeface="Arial" panose="020B0604020202020204" pitchFamily="34" charset="0"/>
              <a:buChar char="•"/>
            </a:pPr>
            <a:endParaRPr lang="tr-TR" altLang="tr-TR" dirty="0"/>
          </a:p>
          <a:p>
            <a:pPr marL="285750" lvl="0" indent="-285750" eaLnBrk="0" fontAlgn="base" hangingPunct="0">
              <a:spcBef>
                <a:spcPct val="0"/>
              </a:spcBef>
              <a:spcAft>
                <a:spcPct val="0"/>
              </a:spcAft>
              <a:buFont typeface="Arial" panose="020B0604020202020204" pitchFamily="34" charset="0"/>
              <a:buChar char="•"/>
            </a:pPr>
            <a:r>
              <a:rPr lang="tr-TR" altLang="tr-TR" dirty="0" smtClean="0"/>
              <a:t>Cpython varsayılan Python </a:t>
            </a:r>
            <a:r>
              <a:rPr lang="tr-TR" altLang="tr-TR" dirty="0"/>
              <a:t>yorumlayıcısıdır.</a:t>
            </a:r>
          </a:p>
        </p:txBody>
      </p:sp>
    </p:spTree>
    <p:extLst>
      <p:ext uri="{BB962C8B-B14F-4D97-AF65-F5344CB8AC3E}">
        <p14:creationId xmlns:p14="http://schemas.microsoft.com/office/powerpoint/2010/main" val="23872985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23</a:t>
            </a:fld>
            <a:endParaRPr lang="tr-TR"/>
          </a:p>
        </p:txBody>
      </p:sp>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a:solidFill>
                  <a:srgbClr val="002060"/>
                </a:solidFill>
              </a:rPr>
              <a:t>YORUMLAYICI (INTERPRETER</a:t>
            </a:r>
            <a:r>
              <a:rPr lang="tr-TR" b="1" dirty="0" smtClean="0">
                <a:solidFill>
                  <a:srgbClr val="002060"/>
                </a:solidFill>
              </a:rPr>
              <a:t>) - ÖRNEK</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2324233" y="1310749"/>
            <a:ext cx="5961850" cy="1631072"/>
          </a:xfrm>
          <a:prstGeom prst="rect">
            <a:avLst/>
          </a:prstGeom>
        </p:spPr>
      </p:pic>
      <p:pic>
        <p:nvPicPr>
          <p:cNvPr id="4" name="Resim 3"/>
          <p:cNvPicPr>
            <a:picLocks noChangeAspect="1"/>
          </p:cNvPicPr>
          <p:nvPr/>
        </p:nvPicPr>
        <p:blipFill>
          <a:blip r:embed="rId4"/>
          <a:stretch>
            <a:fillRect/>
          </a:stretch>
        </p:blipFill>
        <p:spPr>
          <a:xfrm>
            <a:off x="2324233" y="3195773"/>
            <a:ext cx="5961850" cy="2130037"/>
          </a:xfrm>
          <a:prstGeom prst="rect">
            <a:avLst/>
          </a:prstGeom>
        </p:spPr>
      </p:pic>
      <p:cxnSp>
        <p:nvCxnSpPr>
          <p:cNvPr id="9" name="Düz Ok Bağlayıcısı 8"/>
          <p:cNvCxnSpPr/>
          <p:nvPr/>
        </p:nvCxnSpPr>
        <p:spPr>
          <a:xfrm>
            <a:off x="4522768" y="1745673"/>
            <a:ext cx="3630632" cy="0"/>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 name="Dikdörtgen 4"/>
          <p:cNvSpPr/>
          <p:nvPr/>
        </p:nvSpPr>
        <p:spPr>
          <a:xfrm>
            <a:off x="8231496" y="1534331"/>
            <a:ext cx="3974293" cy="369332"/>
          </a:xfrm>
          <a:prstGeom prst="rect">
            <a:avLst/>
          </a:prstGeom>
        </p:spPr>
        <p:txBody>
          <a:bodyPr wrap="none">
            <a:spAutoFit/>
          </a:bodyPr>
          <a:lstStyle/>
          <a:p>
            <a:r>
              <a:rPr lang="tr-TR" dirty="0" smtClean="0"/>
              <a:t>Kaynak kod satırı yorumlandı; yürütüldü.</a:t>
            </a:r>
            <a:endParaRPr lang="tr-TR" dirty="0"/>
          </a:p>
        </p:txBody>
      </p:sp>
      <p:sp>
        <p:nvSpPr>
          <p:cNvPr id="6" name="Dikdörtgen 5"/>
          <p:cNvSpPr/>
          <p:nvPr/>
        </p:nvSpPr>
        <p:spPr>
          <a:xfrm>
            <a:off x="3501736" y="1641764"/>
            <a:ext cx="914400" cy="2078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Dikdörtgen 14"/>
          <p:cNvSpPr/>
          <p:nvPr/>
        </p:nvSpPr>
        <p:spPr>
          <a:xfrm>
            <a:off x="8303401" y="2603600"/>
            <a:ext cx="2188612" cy="369332"/>
          </a:xfrm>
          <a:prstGeom prst="rect">
            <a:avLst/>
          </a:prstGeom>
        </p:spPr>
        <p:txBody>
          <a:bodyPr wrap="none">
            <a:spAutoFit/>
          </a:bodyPr>
          <a:lstStyle/>
          <a:p>
            <a:r>
              <a:rPr lang="tr-TR" dirty="0" smtClean="0"/>
              <a:t>Problem tespit edildi.</a:t>
            </a:r>
            <a:endParaRPr lang="tr-TR" dirty="0"/>
          </a:p>
        </p:txBody>
      </p:sp>
      <p:sp>
        <p:nvSpPr>
          <p:cNvPr id="16" name="Dikdörtgen 15"/>
          <p:cNvSpPr/>
          <p:nvPr/>
        </p:nvSpPr>
        <p:spPr>
          <a:xfrm>
            <a:off x="4218709" y="3719945"/>
            <a:ext cx="529936" cy="1870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7" name="Düz Ok Bağlayıcısı 16"/>
          <p:cNvCxnSpPr/>
          <p:nvPr/>
        </p:nvCxnSpPr>
        <p:spPr>
          <a:xfrm>
            <a:off x="4872595" y="3813463"/>
            <a:ext cx="3358901" cy="0"/>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Dikdörtgen 17"/>
          <p:cNvSpPr/>
          <p:nvPr/>
        </p:nvSpPr>
        <p:spPr>
          <a:xfrm>
            <a:off x="8286083" y="3594050"/>
            <a:ext cx="3974293" cy="369332"/>
          </a:xfrm>
          <a:prstGeom prst="rect">
            <a:avLst/>
          </a:prstGeom>
        </p:spPr>
        <p:txBody>
          <a:bodyPr wrap="none">
            <a:spAutoFit/>
          </a:bodyPr>
          <a:lstStyle/>
          <a:p>
            <a:r>
              <a:rPr lang="tr-TR" dirty="0" smtClean="0"/>
              <a:t>Kaynak kod </a:t>
            </a:r>
            <a:r>
              <a:rPr lang="tr-TR" dirty="0"/>
              <a:t>satırı </a:t>
            </a:r>
            <a:r>
              <a:rPr lang="tr-TR" dirty="0" smtClean="0"/>
              <a:t>yorumlandı</a:t>
            </a:r>
            <a:r>
              <a:rPr lang="tr-TR" dirty="0"/>
              <a:t>; </a:t>
            </a:r>
            <a:r>
              <a:rPr lang="tr-TR" dirty="0" smtClean="0"/>
              <a:t>yürütüldü.</a:t>
            </a:r>
            <a:endParaRPr lang="tr-TR" dirty="0"/>
          </a:p>
        </p:txBody>
      </p:sp>
      <p:cxnSp>
        <p:nvCxnSpPr>
          <p:cNvPr id="19" name="Düz Ok Bağlayıcısı 18"/>
          <p:cNvCxnSpPr/>
          <p:nvPr/>
        </p:nvCxnSpPr>
        <p:spPr>
          <a:xfrm flipH="1">
            <a:off x="9763614" y="2980825"/>
            <a:ext cx="5427" cy="6519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p:nvPr/>
        </p:nvCxnSpPr>
        <p:spPr>
          <a:xfrm flipH="1">
            <a:off x="9762113" y="1927655"/>
            <a:ext cx="5427" cy="6519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786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24</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NASIL ÇALIŞIR ?</a:t>
            </a:r>
            <a:endParaRPr lang="tr-TR" b="1" dirty="0">
              <a:solidFill>
                <a:srgbClr val="002060"/>
              </a:solidFill>
            </a:endParaRPr>
          </a:p>
        </p:txBody>
      </p:sp>
      <p:sp>
        <p:nvSpPr>
          <p:cNvPr id="6" name="Dikdörtgen 5"/>
          <p:cNvSpPr/>
          <p:nvPr/>
        </p:nvSpPr>
        <p:spPr>
          <a:xfrm>
            <a:off x="603682" y="879266"/>
            <a:ext cx="10750118" cy="1754326"/>
          </a:xfrm>
          <a:prstGeom prst="rect">
            <a:avLst/>
          </a:prstGeom>
        </p:spPr>
        <p:txBody>
          <a:bodyPr wrap="square">
            <a:spAutoFit/>
          </a:bodyPr>
          <a:lstStyle/>
          <a:p>
            <a:r>
              <a:rPr lang="tr-TR" dirty="0" smtClean="0">
                <a:solidFill>
                  <a:srgbClr val="002060"/>
                </a:solidFill>
              </a:rPr>
              <a:t>Python Yorumlayıcısı(Interpreter):</a:t>
            </a:r>
          </a:p>
          <a:p>
            <a:endParaRPr lang="tr-TR" b="1" dirty="0" smtClean="0">
              <a:solidFill>
                <a:srgbClr val="002060"/>
              </a:solidFill>
            </a:endParaRPr>
          </a:p>
          <a:p>
            <a:pPr marL="285750" indent="-285750">
              <a:buFont typeface="Arial" panose="020B0604020202020204" pitchFamily="34" charset="0"/>
              <a:buChar char="•"/>
            </a:pPr>
            <a:r>
              <a:rPr lang="tr-TR" dirty="0"/>
              <a:t>Yazılan kodu, kodun tanımını değiştirmeden başka bir dile </a:t>
            </a:r>
            <a:r>
              <a:rPr lang="tr-TR" dirty="0" smtClean="0"/>
              <a:t>çeviren programdır</a:t>
            </a:r>
            <a:r>
              <a:rPr lang="tr-TR" dirty="0" smtClean="0"/>
              <a:t>.</a:t>
            </a:r>
          </a:p>
          <a:p>
            <a:pPr marL="285750" indent="-285750">
              <a:buFont typeface="Arial" panose="020B0604020202020204" pitchFamily="34" charset="0"/>
              <a:buChar char="•"/>
            </a:pPr>
            <a:r>
              <a:rPr lang="tr-TR" dirty="0" smtClean="0"/>
              <a:t>Yorumlayıcı </a:t>
            </a:r>
            <a:r>
              <a:rPr lang="tr-TR" dirty="0"/>
              <a:t>diğer programları yürüten bir tür programdır.</a:t>
            </a:r>
            <a:endParaRPr lang="tr-TR" dirty="0" smtClean="0"/>
          </a:p>
          <a:p>
            <a:pPr marL="285750" indent="-285750">
              <a:buFont typeface="Arial" panose="020B0604020202020204" pitchFamily="34" charset="0"/>
              <a:buChar char="•"/>
            </a:pPr>
            <a:r>
              <a:rPr lang="tr-TR" dirty="0"/>
              <a:t>V</a:t>
            </a:r>
            <a:r>
              <a:rPr lang="en-US" dirty="0"/>
              <a:t>arsayılan ve en </a:t>
            </a:r>
            <a:r>
              <a:rPr lang="tr-TR" dirty="0"/>
              <a:t>yaygını </a:t>
            </a:r>
            <a:r>
              <a:rPr lang="tr-TR" b="1" dirty="0" smtClean="0">
                <a:solidFill>
                  <a:srgbClr val="002060"/>
                </a:solidFill>
              </a:rPr>
              <a:t>CPython</a:t>
            </a:r>
            <a:r>
              <a:rPr lang="tr-TR" b="1" dirty="0">
                <a:solidFill>
                  <a:srgbClr val="002060"/>
                </a:solidFill>
              </a:rPr>
              <a:t>’</a:t>
            </a:r>
            <a:r>
              <a:rPr lang="tr-TR" dirty="0"/>
              <a:t> dır</a:t>
            </a:r>
            <a:r>
              <a:rPr lang="tr-TR" dirty="0" smtClean="0"/>
              <a:t>. C dili ile yazılmıştır.</a:t>
            </a:r>
          </a:p>
          <a:p>
            <a:pPr marL="285750" indent="-285750">
              <a:buFont typeface="Arial" panose="020B0604020202020204" pitchFamily="34" charset="0"/>
              <a:buChar char="•"/>
            </a:pPr>
            <a:r>
              <a:rPr lang="tr-TR" dirty="0"/>
              <a:t>Bir Python kodu </a:t>
            </a:r>
            <a:r>
              <a:rPr lang="tr-TR" dirty="0" smtClean="0"/>
              <a:t>yazıldığında, </a:t>
            </a:r>
            <a:r>
              <a:rPr lang="tr-TR" b="1" dirty="0">
                <a:solidFill>
                  <a:srgbClr val="002060"/>
                </a:solidFill>
              </a:rPr>
              <a:t>CPython</a:t>
            </a:r>
            <a:r>
              <a:rPr lang="tr-TR" dirty="0" smtClean="0"/>
              <a:t> </a:t>
            </a:r>
            <a:r>
              <a:rPr lang="tr-TR" dirty="0"/>
              <a:t>programı okur ve oradaki talimatları yürütür.</a:t>
            </a:r>
          </a:p>
        </p:txBody>
      </p:sp>
      <p:pic>
        <p:nvPicPr>
          <p:cNvPr id="1026" name="Picture 2" descr="File:C Programming Language.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9510" y="1085647"/>
            <a:ext cx="1571781" cy="1736818"/>
          </a:xfrm>
          <a:prstGeom prst="rect">
            <a:avLst/>
          </a:prstGeom>
          <a:noFill/>
          <a:extLst>
            <a:ext uri="{909E8E84-426E-40DD-AFC4-6F175D3DCCD1}">
              <a14:hiddenFill xmlns:a14="http://schemas.microsoft.com/office/drawing/2010/main">
                <a:solidFill>
                  <a:srgbClr val="FFFFFF"/>
                </a:solidFill>
              </a14:hiddenFill>
            </a:ext>
          </a:extLst>
        </p:spPr>
      </p:pic>
      <p:sp>
        <p:nvSpPr>
          <p:cNvPr id="15" name="Dikdörtgen 14"/>
          <p:cNvSpPr/>
          <p:nvPr/>
        </p:nvSpPr>
        <p:spPr>
          <a:xfrm>
            <a:off x="603682" y="2822465"/>
            <a:ext cx="5890636" cy="2308324"/>
          </a:xfrm>
          <a:prstGeom prst="rect">
            <a:avLst/>
          </a:prstGeom>
        </p:spPr>
        <p:txBody>
          <a:bodyPr wrap="square">
            <a:spAutoFit/>
          </a:bodyPr>
          <a:lstStyle/>
          <a:p>
            <a:r>
              <a:rPr lang="tr-TR" dirty="0" smtClean="0">
                <a:solidFill>
                  <a:srgbClr val="002060"/>
                </a:solidFill>
              </a:rPr>
              <a:t>Diğer Python Yorumlayıcıları:</a:t>
            </a:r>
          </a:p>
          <a:p>
            <a:endParaRPr lang="tr-TR" dirty="0">
              <a:solidFill>
                <a:srgbClr val="002060"/>
              </a:solidFill>
            </a:endParaRPr>
          </a:p>
          <a:p>
            <a:pPr marL="285750" indent="-285750">
              <a:buFont typeface="Arial" panose="020B0604020202020204" pitchFamily="34" charset="0"/>
              <a:buChar char="•"/>
            </a:pPr>
            <a:r>
              <a:rPr lang="tr-TR" dirty="0"/>
              <a:t>Jython</a:t>
            </a:r>
          </a:p>
          <a:p>
            <a:pPr marL="285750" indent="-285750">
              <a:buFont typeface="Arial" panose="020B0604020202020204" pitchFamily="34" charset="0"/>
              <a:buChar char="•"/>
            </a:pPr>
            <a:endParaRPr lang="tr-TR" b="1" dirty="0">
              <a:solidFill>
                <a:srgbClr val="000000"/>
              </a:solidFill>
              <a:latin typeface="Helvetica Neue"/>
            </a:endParaRPr>
          </a:p>
          <a:p>
            <a:pPr marL="285750" indent="-285750">
              <a:buFont typeface="Arial" panose="020B0604020202020204" pitchFamily="34" charset="0"/>
              <a:buChar char="•"/>
            </a:pPr>
            <a:r>
              <a:rPr lang="tr-TR" dirty="0"/>
              <a:t>PyPy</a:t>
            </a:r>
          </a:p>
          <a:p>
            <a:pPr marL="285750" indent="-285750">
              <a:buFont typeface="Arial" panose="020B0604020202020204" pitchFamily="34" charset="0"/>
              <a:buChar char="•"/>
            </a:pPr>
            <a:endParaRPr lang="tr-TR" b="1" dirty="0">
              <a:solidFill>
                <a:srgbClr val="000000"/>
              </a:solidFill>
              <a:latin typeface="Helvetica Neue"/>
            </a:endParaRPr>
          </a:p>
          <a:p>
            <a:pPr marL="285750" indent="-285750">
              <a:buFont typeface="Arial" panose="020B0604020202020204" pitchFamily="34" charset="0"/>
              <a:buChar char="•"/>
            </a:pPr>
            <a:r>
              <a:rPr lang="tr-TR" dirty="0"/>
              <a:t>Cython</a:t>
            </a:r>
          </a:p>
          <a:p>
            <a:pPr marL="285750" indent="-285750">
              <a:buFont typeface="Arial" panose="020B0604020202020204" pitchFamily="34" charset="0"/>
              <a:buChar char="•"/>
            </a:pPr>
            <a:endParaRPr lang="tr-TR" b="1" dirty="0">
              <a:solidFill>
                <a:srgbClr val="000000"/>
              </a:solidFill>
              <a:latin typeface="Helvetica Neue"/>
            </a:endParaRPr>
          </a:p>
        </p:txBody>
      </p:sp>
    </p:spTree>
    <p:extLst>
      <p:ext uri="{BB962C8B-B14F-4D97-AF65-F5344CB8AC3E}">
        <p14:creationId xmlns:p14="http://schemas.microsoft.com/office/powerpoint/2010/main" val="2027853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25</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NASIL ÇALIŞIR ?</a:t>
            </a:r>
            <a:endParaRPr lang="tr-TR" b="1" dirty="0">
              <a:solidFill>
                <a:srgbClr val="002060"/>
              </a:solidFill>
            </a:endParaRPr>
          </a:p>
        </p:txBody>
      </p:sp>
      <p:pic>
        <p:nvPicPr>
          <p:cNvPr id="7" name="Resim 6"/>
          <p:cNvPicPr>
            <a:picLocks noChangeAspect="1"/>
          </p:cNvPicPr>
          <p:nvPr/>
        </p:nvPicPr>
        <p:blipFill>
          <a:blip r:embed="rId3"/>
          <a:stretch>
            <a:fillRect/>
          </a:stretch>
        </p:blipFill>
        <p:spPr>
          <a:xfrm>
            <a:off x="2582169" y="1773069"/>
            <a:ext cx="6777820" cy="3160757"/>
          </a:xfrm>
          <a:prstGeom prst="rect">
            <a:avLst/>
          </a:prstGeom>
        </p:spPr>
      </p:pic>
      <p:sp>
        <p:nvSpPr>
          <p:cNvPr id="8" name="Dikdörtgen 7"/>
          <p:cNvSpPr/>
          <p:nvPr/>
        </p:nvSpPr>
        <p:spPr>
          <a:xfrm>
            <a:off x="2582169" y="5131546"/>
            <a:ext cx="2302233" cy="246221"/>
          </a:xfrm>
          <a:prstGeom prst="rect">
            <a:avLst/>
          </a:prstGeom>
        </p:spPr>
        <p:txBody>
          <a:bodyPr wrap="none">
            <a:spAutoFit/>
          </a:bodyPr>
          <a:lstStyle/>
          <a:p>
            <a:r>
              <a:rPr lang="tr-TR" sz="1000" dirty="0"/>
              <a:t>https://zaratec.io/googlectf2022-mixed/</a:t>
            </a:r>
          </a:p>
        </p:txBody>
      </p:sp>
      <p:sp>
        <p:nvSpPr>
          <p:cNvPr id="9" name="Dikdörtgen 8"/>
          <p:cNvSpPr/>
          <p:nvPr/>
        </p:nvSpPr>
        <p:spPr>
          <a:xfrm>
            <a:off x="603682" y="854049"/>
            <a:ext cx="7156516" cy="646331"/>
          </a:xfrm>
          <a:prstGeom prst="rect">
            <a:avLst/>
          </a:prstGeom>
        </p:spPr>
        <p:txBody>
          <a:bodyPr wrap="square">
            <a:spAutoFit/>
          </a:bodyPr>
          <a:lstStyle/>
          <a:p>
            <a:pPr marL="285750" indent="-285750">
              <a:buFont typeface="Arial" panose="020B0604020202020204" pitchFamily="34" charset="0"/>
              <a:buChar char="•"/>
            </a:pPr>
            <a:r>
              <a:rPr lang="tr-TR" dirty="0"/>
              <a:t>Python yorumlanmış bir </a:t>
            </a:r>
            <a:r>
              <a:rPr lang="tr-TR" dirty="0" smtClean="0"/>
              <a:t>dildir; ancak derleme (compilation) yorumlama içerisinde bir </a:t>
            </a:r>
            <a:r>
              <a:rPr lang="tr-TR" dirty="0"/>
              <a:t>adımdır.</a:t>
            </a:r>
          </a:p>
        </p:txBody>
      </p:sp>
    </p:spTree>
    <p:extLst>
      <p:ext uri="{BB962C8B-B14F-4D97-AF65-F5344CB8AC3E}">
        <p14:creationId xmlns:p14="http://schemas.microsoft.com/office/powerpoint/2010/main" val="3367910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Şekli 1"/>
          <p:cNvSpPr/>
          <p:nvPr/>
        </p:nvSpPr>
        <p:spPr>
          <a:xfrm rot="10800000">
            <a:off x="3591825" y="768827"/>
            <a:ext cx="6726487" cy="5289073"/>
          </a:xfrm>
          <a:prstGeom prst="corner">
            <a:avLst>
              <a:gd name="adj1" fmla="val 45553"/>
              <a:gd name="adj2" fmla="val 5864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26</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KOMUTU NASIL </a:t>
            </a:r>
            <a:r>
              <a:rPr lang="tr-TR" b="1" dirty="0" smtClean="0">
                <a:solidFill>
                  <a:srgbClr val="002060"/>
                </a:solidFill>
              </a:rPr>
              <a:t>YÜRÜTÜLÜR </a:t>
            </a:r>
            <a:r>
              <a:rPr lang="tr-TR" b="1" dirty="0" smtClean="0">
                <a:solidFill>
                  <a:srgbClr val="002060"/>
                </a:solidFill>
              </a:rPr>
              <a:t>?</a:t>
            </a:r>
            <a:endParaRPr lang="tr-TR" b="1" dirty="0">
              <a:solidFill>
                <a:srgbClr val="002060"/>
              </a:solidFill>
            </a:endParaRPr>
          </a:p>
        </p:txBody>
      </p:sp>
      <p:cxnSp>
        <p:nvCxnSpPr>
          <p:cNvPr id="16" name="Düz Ok Bağlayıcısı 15"/>
          <p:cNvCxnSpPr/>
          <p:nvPr/>
        </p:nvCxnSpPr>
        <p:spPr>
          <a:xfrm rot="16200000" flipH="1">
            <a:off x="3338975" y="1219750"/>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p:cNvCxnSpPr/>
          <p:nvPr/>
        </p:nvCxnSpPr>
        <p:spPr>
          <a:xfrm rot="16200000" flipH="1">
            <a:off x="6777855" y="123055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p:nvPr/>
        </p:nvCxnSpPr>
        <p:spPr>
          <a:xfrm rot="5400000">
            <a:off x="6534732" y="4040950"/>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Python File, Python, Py Format, Py File Format, Py, Py Symbol, interface,  Files And Folders, Py Fil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148" y="899840"/>
            <a:ext cx="1517746" cy="1517746"/>
          </a:xfrm>
          <a:prstGeom prst="rect">
            <a:avLst/>
          </a:prstGeom>
          <a:noFill/>
          <a:extLst>
            <a:ext uri="{909E8E84-426E-40DD-AFC4-6F175D3DCCD1}">
              <a14:hiddenFill xmlns:a14="http://schemas.microsoft.com/office/drawing/2010/main">
                <a:solidFill>
                  <a:srgbClr val="FFFFFF"/>
                </a:solidFill>
              </a14:hiddenFill>
            </a:ext>
          </a:extLst>
        </p:spPr>
      </p:pic>
      <p:sp>
        <p:nvSpPr>
          <p:cNvPr id="29" name="Dikdörtgen 28"/>
          <p:cNvSpPr/>
          <p:nvPr/>
        </p:nvSpPr>
        <p:spPr>
          <a:xfrm>
            <a:off x="1082147" y="2526416"/>
            <a:ext cx="2319429" cy="646331"/>
          </a:xfrm>
          <a:prstGeom prst="rect">
            <a:avLst/>
          </a:prstGeom>
        </p:spPr>
        <p:txBody>
          <a:bodyPr wrap="square">
            <a:spAutoFit/>
          </a:bodyPr>
          <a:lstStyle/>
          <a:p>
            <a:r>
              <a:rPr lang="tr-TR" dirty="0">
                <a:solidFill>
                  <a:srgbClr val="002060"/>
                </a:solidFill>
              </a:rPr>
              <a:t>print</a:t>
            </a:r>
            <a:r>
              <a:rPr lang="tr-TR" dirty="0" smtClean="0">
                <a:solidFill>
                  <a:srgbClr val="002060"/>
                </a:solidFill>
              </a:rPr>
              <a:t>("</a:t>
            </a:r>
            <a:r>
              <a:rPr lang="tr-TR" dirty="0">
                <a:solidFill>
                  <a:srgbClr val="002060"/>
                </a:solidFill>
              </a:rPr>
              <a:t>Istanbul") </a:t>
            </a:r>
            <a:r>
              <a:rPr lang="tr-TR" dirty="0" smtClean="0">
                <a:solidFill>
                  <a:srgbClr val="002060"/>
                </a:solidFill>
              </a:rPr>
              <a:t>komutu girilir. (.py file)</a:t>
            </a:r>
            <a:endParaRPr lang="tr-TR" dirty="0">
              <a:solidFill>
                <a:srgbClr val="002060"/>
              </a:solidFill>
            </a:endParaRPr>
          </a:p>
        </p:txBody>
      </p:sp>
      <p:sp>
        <p:nvSpPr>
          <p:cNvPr id="3" name="Dikdörtgen 2"/>
          <p:cNvSpPr/>
          <p:nvPr/>
        </p:nvSpPr>
        <p:spPr>
          <a:xfrm>
            <a:off x="4269731" y="2572582"/>
            <a:ext cx="1996957" cy="646331"/>
          </a:xfrm>
          <a:prstGeom prst="rect">
            <a:avLst/>
          </a:prstGeom>
        </p:spPr>
        <p:txBody>
          <a:bodyPr wrap="none">
            <a:spAutoFit/>
          </a:bodyPr>
          <a:lstStyle/>
          <a:p>
            <a:r>
              <a:rPr lang="tr-TR" dirty="0">
                <a:solidFill>
                  <a:srgbClr val="002060"/>
                </a:solidFill>
              </a:rPr>
              <a:t>"Python </a:t>
            </a:r>
            <a:r>
              <a:rPr lang="tr-TR" dirty="0" smtClean="0">
                <a:solidFill>
                  <a:srgbClr val="002060"/>
                </a:solidFill>
              </a:rPr>
              <a:t>Compiler</a:t>
            </a:r>
            <a:r>
              <a:rPr lang="tr-TR" dirty="0">
                <a:solidFill>
                  <a:srgbClr val="002060"/>
                </a:solidFill>
              </a:rPr>
              <a:t>" </a:t>
            </a:r>
            <a:endParaRPr lang="tr-TR" dirty="0" smtClean="0">
              <a:solidFill>
                <a:srgbClr val="002060"/>
              </a:solidFill>
            </a:endParaRPr>
          </a:p>
          <a:p>
            <a:r>
              <a:rPr lang="tr-TR" dirty="0" smtClean="0">
                <a:solidFill>
                  <a:srgbClr val="002060"/>
                </a:solidFill>
              </a:rPr>
              <a:t>komutu alır.</a:t>
            </a:r>
            <a:endParaRPr lang="tr-TR" dirty="0">
              <a:solidFill>
                <a:srgbClr val="002060"/>
              </a:solidFill>
            </a:endParaRPr>
          </a:p>
        </p:txBody>
      </p:sp>
      <p:pic>
        <p:nvPicPr>
          <p:cNvPr id="5" name="Resim 4"/>
          <p:cNvPicPr>
            <a:picLocks noChangeAspect="1"/>
          </p:cNvPicPr>
          <p:nvPr/>
        </p:nvPicPr>
        <p:blipFill>
          <a:blip r:embed="rId4"/>
          <a:stretch>
            <a:fillRect/>
          </a:stretch>
        </p:blipFill>
        <p:spPr>
          <a:xfrm>
            <a:off x="4269731" y="834791"/>
            <a:ext cx="1582795" cy="1582795"/>
          </a:xfrm>
          <a:prstGeom prst="rect">
            <a:avLst/>
          </a:prstGeom>
        </p:spPr>
      </p:pic>
      <p:pic>
        <p:nvPicPr>
          <p:cNvPr id="2054" name="Picture 6" descr="File:Python Windows bytecode icon 2006–2016 Small.png - Wikimedia Comm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6717" y="768827"/>
            <a:ext cx="1757589" cy="1757589"/>
          </a:xfrm>
          <a:prstGeom prst="rect">
            <a:avLst/>
          </a:prstGeom>
          <a:noFill/>
          <a:extLst>
            <a:ext uri="{909E8E84-426E-40DD-AFC4-6F175D3DCCD1}">
              <a14:hiddenFill xmlns:a14="http://schemas.microsoft.com/office/drawing/2010/main">
                <a:solidFill>
                  <a:srgbClr val="FFFFFF"/>
                </a:solidFill>
              </a14:hiddenFill>
            </a:ext>
          </a:extLst>
        </p:spPr>
      </p:pic>
      <p:sp>
        <p:nvSpPr>
          <p:cNvPr id="31" name="Dikdörtgen 30"/>
          <p:cNvSpPr/>
          <p:nvPr/>
        </p:nvSpPr>
        <p:spPr>
          <a:xfrm>
            <a:off x="7676717" y="2572581"/>
            <a:ext cx="2504212" cy="646331"/>
          </a:xfrm>
          <a:prstGeom prst="rect">
            <a:avLst/>
          </a:prstGeom>
        </p:spPr>
        <p:txBody>
          <a:bodyPr wrap="none">
            <a:spAutoFit/>
          </a:bodyPr>
          <a:lstStyle/>
          <a:p>
            <a:r>
              <a:rPr lang="tr-TR" dirty="0" smtClean="0">
                <a:solidFill>
                  <a:srgbClr val="002060"/>
                </a:solidFill>
              </a:rPr>
              <a:t>Kaynak kod "bayt kodu" </a:t>
            </a:r>
          </a:p>
          <a:p>
            <a:r>
              <a:rPr lang="tr-TR" dirty="0">
                <a:solidFill>
                  <a:srgbClr val="002060"/>
                </a:solidFill>
              </a:rPr>
              <a:t>o</a:t>
            </a:r>
            <a:r>
              <a:rPr lang="tr-TR" dirty="0" smtClean="0">
                <a:solidFill>
                  <a:srgbClr val="002060"/>
                </a:solidFill>
              </a:rPr>
              <a:t>larak derlenir. (.pyc file)</a:t>
            </a:r>
            <a:endParaRPr lang="tr-TR" dirty="0">
              <a:solidFill>
                <a:srgbClr val="002060"/>
              </a:solidFill>
            </a:endParaRPr>
          </a:p>
        </p:txBody>
      </p:sp>
      <p:pic>
        <p:nvPicPr>
          <p:cNvPr id="2056" name="Picture 8" descr="Virtual Machine Icon #312901 - Free Icons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0176" y="3679900"/>
            <a:ext cx="1610880" cy="1610880"/>
          </a:xfrm>
          <a:prstGeom prst="rect">
            <a:avLst/>
          </a:prstGeom>
          <a:noFill/>
          <a:extLst>
            <a:ext uri="{909E8E84-426E-40DD-AFC4-6F175D3DCCD1}">
              <a14:hiddenFill xmlns:a14="http://schemas.microsoft.com/office/drawing/2010/main">
                <a:solidFill>
                  <a:srgbClr val="FFFFFF"/>
                </a:solidFill>
              </a14:hiddenFill>
            </a:ext>
          </a:extLst>
        </p:spPr>
      </p:pic>
      <p:sp>
        <p:nvSpPr>
          <p:cNvPr id="44" name="Dikdörtgen 43"/>
          <p:cNvSpPr/>
          <p:nvPr/>
        </p:nvSpPr>
        <p:spPr>
          <a:xfrm>
            <a:off x="7321421" y="5272735"/>
            <a:ext cx="2504916" cy="646331"/>
          </a:xfrm>
          <a:prstGeom prst="rect">
            <a:avLst/>
          </a:prstGeom>
        </p:spPr>
        <p:txBody>
          <a:bodyPr wrap="none">
            <a:spAutoFit/>
          </a:bodyPr>
          <a:lstStyle/>
          <a:p>
            <a:r>
              <a:rPr lang="tr-TR" dirty="0">
                <a:solidFill>
                  <a:srgbClr val="002060"/>
                </a:solidFill>
              </a:rPr>
              <a:t>Bytecode, </a:t>
            </a:r>
            <a:r>
              <a:rPr lang="tr-TR" dirty="0" smtClean="0">
                <a:solidFill>
                  <a:srgbClr val="002060"/>
                </a:solidFill>
              </a:rPr>
              <a:t>PVM ile</a:t>
            </a:r>
          </a:p>
          <a:p>
            <a:r>
              <a:rPr lang="tr-TR" dirty="0" smtClean="0">
                <a:solidFill>
                  <a:srgbClr val="002060"/>
                </a:solidFill>
              </a:rPr>
              <a:t>yorumlanır </a:t>
            </a:r>
            <a:r>
              <a:rPr lang="tr-TR" dirty="0">
                <a:solidFill>
                  <a:srgbClr val="002060"/>
                </a:solidFill>
              </a:rPr>
              <a:t>ve </a:t>
            </a:r>
            <a:r>
              <a:rPr lang="tr-TR" dirty="0" smtClean="0">
                <a:solidFill>
                  <a:srgbClr val="002060"/>
                </a:solidFill>
              </a:rPr>
              <a:t>yürütülür. </a:t>
            </a:r>
            <a:endParaRPr lang="tr-TR" dirty="0">
              <a:solidFill>
                <a:srgbClr val="002060"/>
              </a:solidFill>
            </a:endParaRPr>
          </a:p>
        </p:txBody>
      </p:sp>
      <p:sp>
        <p:nvSpPr>
          <p:cNvPr id="48" name="Dikdörtgen 47"/>
          <p:cNvSpPr/>
          <p:nvPr/>
        </p:nvSpPr>
        <p:spPr>
          <a:xfrm>
            <a:off x="3960699" y="5101143"/>
            <a:ext cx="1915633" cy="646331"/>
          </a:xfrm>
          <a:prstGeom prst="rect">
            <a:avLst/>
          </a:prstGeom>
        </p:spPr>
        <p:txBody>
          <a:bodyPr wrap="square">
            <a:spAutoFit/>
          </a:bodyPr>
          <a:lstStyle/>
          <a:p>
            <a:r>
              <a:rPr lang="tr-TR" dirty="0" smtClean="0">
                <a:solidFill>
                  <a:srgbClr val="002060"/>
                </a:solidFill>
              </a:rPr>
              <a:t>Yürütmenin çıktısı alınır.</a:t>
            </a:r>
            <a:endParaRPr lang="tr-TR" dirty="0">
              <a:solidFill>
                <a:srgbClr val="002060"/>
              </a:solidFill>
            </a:endParaRPr>
          </a:p>
        </p:txBody>
      </p:sp>
      <p:cxnSp>
        <p:nvCxnSpPr>
          <p:cNvPr id="55" name="Düz Ok Bağlayıcısı 54"/>
          <p:cNvCxnSpPr/>
          <p:nvPr/>
        </p:nvCxnSpPr>
        <p:spPr>
          <a:xfrm>
            <a:off x="8383588" y="3144038"/>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9" name="Resim 48"/>
          <p:cNvPicPr>
            <a:picLocks noChangeAspect="1"/>
          </p:cNvPicPr>
          <p:nvPr/>
        </p:nvPicPr>
        <p:blipFill>
          <a:blip r:embed="rId7"/>
          <a:stretch>
            <a:fillRect/>
          </a:stretch>
        </p:blipFill>
        <p:spPr>
          <a:xfrm>
            <a:off x="3842041" y="4054580"/>
            <a:ext cx="2152950" cy="981212"/>
          </a:xfrm>
          <a:prstGeom prst="rect">
            <a:avLst/>
          </a:prstGeom>
        </p:spPr>
      </p:pic>
      <p:sp>
        <p:nvSpPr>
          <p:cNvPr id="4" name="Dikdörtgen 3"/>
          <p:cNvSpPr/>
          <p:nvPr/>
        </p:nvSpPr>
        <p:spPr>
          <a:xfrm>
            <a:off x="10772784" y="1207850"/>
            <a:ext cx="1498453" cy="923330"/>
          </a:xfrm>
          <a:prstGeom prst="rect">
            <a:avLst/>
          </a:prstGeom>
        </p:spPr>
        <p:txBody>
          <a:bodyPr wrap="square">
            <a:spAutoFit/>
          </a:bodyPr>
          <a:lstStyle/>
          <a:p>
            <a:r>
              <a:rPr lang="tr-TR" dirty="0" smtClean="0"/>
              <a:t>Python Interpreter</a:t>
            </a:r>
          </a:p>
          <a:p>
            <a:r>
              <a:rPr lang="tr-TR" dirty="0" smtClean="0"/>
              <a:t>(</a:t>
            </a:r>
            <a:r>
              <a:rPr lang="tr-TR" dirty="0"/>
              <a:t>Cpython)</a:t>
            </a:r>
            <a:endParaRPr lang="tr-TR" dirty="0"/>
          </a:p>
        </p:txBody>
      </p:sp>
      <p:cxnSp>
        <p:nvCxnSpPr>
          <p:cNvPr id="7" name="Düz Ok Bağlayıcısı 6"/>
          <p:cNvCxnSpPr>
            <a:stCxn id="2" idx="2"/>
          </p:cNvCxnSpPr>
          <p:nvPr/>
        </p:nvCxnSpPr>
        <p:spPr>
          <a:xfrm flipV="1">
            <a:off x="10318312" y="2131180"/>
            <a:ext cx="612924" cy="1282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369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27</a:t>
            </a:fld>
            <a:endParaRPr lang="tr-TR"/>
          </a:p>
        </p:txBody>
      </p:sp>
      <p:sp>
        <p:nvSpPr>
          <p:cNvPr id="13" name="Metin kutusu 12"/>
          <p:cNvSpPr txBox="1"/>
          <p:nvPr/>
        </p:nvSpPr>
        <p:spPr>
          <a:xfrm>
            <a:off x="1871373" y="864731"/>
            <a:ext cx="2586327" cy="369332"/>
          </a:xfrm>
          <a:prstGeom prst="rect">
            <a:avLst/>
          </a:prstGeom>
          <a:noFill/>
        </p:spPr>
        <p:txBody>
          <a:bodyPr wrap="square" rtlCol="0">
            <a:spAutoFit/>
          </a:bodyPr>
          <a:lstStyle/>
          <a:p>
            <a:r>
              <a:rPr lang="tr-TR" dirty="0" smtClean="0">
                <a:solidFill>
                  <a:srgbClr val="002060"/>
                </a:solidFill>
              </a:rPr>
              <a:t>Python Bayt Kod Nedir ?</a:t>
            </a:r>
            <a:endParaRPr lang="tr-TR" dirty="0">
              <a:solidFill>
                <a:srgbClr val="002060"/>
              </a:solidFill>
            </a:endParaRPr>
          </a:p>
        </p:txBody>
      </p:sp>
      <p:grpSp>
        <p:nvGrpSpPr>
          <p:cNvPr id="8" name="Grup 7"/>
          <p:cNvGrpSpPr/>
          <p:nvPr/>
        </p:nvGrpSpPr>
        <p:grpSpPr>
          <a:xfrm>
            <a:off x="603682" y="915640"/>
            <a:ext cx="986126" cy="1247736"/>
            <a:chOff x="838200" y="2885641"/>
            <a:chExt cx="986126" cy="1247736"/>
          </a:xfrm>
        </p:grpSpPr>
        <p:pic>
          <p:nvPicPr>
            <p:cNvPr id="2054" name="Picture 6" descr="File:Python Windows bytecode icon 2006–2016 Small.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85641"/>
              <a:ext cx="986126" cy="986126"/>
            </a:xfrm>
            <a:prstGeom prst="rect">
              <a:avLst/>
            </a:prstGeom>
            <a:noFill/>
            <a:extLst>
              <a:ext uri="{909E8E84-426E-40DD-AFC4-6F175D3DCCD1}">
                <a14:hiddenFill xmlns:a14="http://schemas.microsoft.com/office/drawing/2010/main">
                  <a:solidFill>
                    <a:srgbClr val="FFFFFF"/>
                  </a:solidFill>
                </a14:hiddenFill>
              </a:ext>
            </a:extLst>
          </p:spPr>
        </p:pic>
        <p:sp>
          <p:nvSpPr>
            <p:cNvPr id="31" name="Dikdörtgen 30"/>
            <p:cNvSpPr/>
            <p:nvPr/>
          </p:nvSpPr>
          <p:spPr>
            <a:xfrm>
              <a:off x="947468" y="3871767"/>
              <a:ext cx="876858" cy="261610"/>
            </a:xfrm>
            <a:prstGeom prst="rect">
              <a:avLst/>
            </a:prstGeom>
          </p:spPr>
          <p:txBody>
            <a:bodyPr wrap="square">
              <a:spAutoFit/>
            </a:bodyPr>
            <a:lstStyle/>
            <a:p>
              <a:r>
                <a:rPr lang="tr-TR" sz="1100" dirty="0" smtClean="0">
                  <a:solidFill>
                    <a:srgbClr val="002060"/>
                  </a:solidFill>
                </a:rPr>
                <a:t>(.</a:t>
              </a:r>
              <a:r>
                <a:rPr lang="tr-TR" sz="1100" dirty="0" smtClean="0">
                  <a:solidFill>
                    <a:srgbClr val="002060"/>
                  </a:solidFill>
                </a:rPr>
                <a:t>pyc file)</a:t>
              </a:r>
              <a:endParaRPr lang="tr-TR" sz="1100" dirty="0">
                <a:solidFill>
                  <a:srgbClr val="002060"/>
                </a:solidFill>
              </a:endParaRPr>
            </a:p>
          </p:txBody>
        </p:sp>
      </p:grpSp>
      <p:sp>
        <p:nvSpPr>
          <p:cNvPr id="9" name="Dikdörtgen 8"/>
          <p:cNvSpPr/>
          <p:nvPr/>
        </p:nvSpPr>
        <p:spPr>
          <a:xfrm>
            <a:off x="1871373" y="1259439"/>
            <a:ext cx="10026218" cy="646331"/>
          </a:xfrm>
          <a:prstGeom prst="rect">
            <a:avLst/>
          </a:prstGeom>
        </p:spPr>
        <p:txBody>
          <a:bodyPr wrap="square">
            <a:spAutoFit/>
          </a:bodyPr>
          <a:lstStyle/>
          <a:p>
            <a:pPr marL="285750" indent="-285750">
              <a:buFont typeface="Arial" panose="020B0604020202020204" pitchFamily="34" charset="0"/>
              <a:buChar char="•"/>
            </a:pPr>
            <a:r>
              <a:rPr lang="tr-TR" dirty="0" smtClean="0"/>
              <a:t>Fonksiyon </a:t>
            </a:r>
            <a:r>
              <a:rPr lang="tr-TR" dirty="0"/>
              <a:t>tanımını içeren ve fonksiyonun çağrıldığı talimatları içeren bir dizi talimatın temsilidir. </a:t>
            </a:r>
            <a:endParaRPr lang="tr-TR" dirty="0" smtClean="0"/>
          </a:p>
          <a:p>
            <a:pPr marL="285750" indent="-285750">
              <a:buFont typeface="Arial" panose="020B0604020202020204" pitchFamily="34" charset="0"/>
              <a:buChar char="•"/>
            </a:pPr>
            <a:r>
              <a:rPr lang="tr-TR" dirty="0" smtClean="0"/>
              <a:t>Bayt </a:t>
            </a:r>
            <a:r>
              <a:rPr lang="tr-TR" dirty="0"/>
              <a:t>kodu platform bağımsızdır, yani farklı işletim sistemlerinde </a:t>
            </a:r>
            <a:r>
              <a:rPr lang="tr-TR" dirty="0" smtClean="0"/>
              <a:t>ortak bir format ile çalıştırılabilir.</a:t>
            </a:r>
            <a:endParaRPr lang="tr-TR" dirty="0"/>
          </a:p>
        </p:txBody>
      </p:sp>
      <p:pic>
        <p:nvPicPr>
          <p:cNvPr id="17" name="Resim 16"/>
          <p:cNvPicPr>
            <a:picLocks noChangeAspect="1"/>
          </p:cNvPicPr>
          <p:nvPr/>
        </p:nvPicPr>
        <p:blipFill>
          <a:blip r:embed="rId4"/>
          <a:stretch>
            <a:fillRect/>
          </a:stretch>
        </p:blipFill>
        <p:spPr>
          <a:xfrm>
            <a:off x="1871373" y="2812208"/>
            <a:ext cx="3724795" cy="981212"/>
          </a:xfrm>
          <a:prstGeom prst="rect">
            <a:avLst/>
          </a:prstGeom>
        </p:spPr>
      </p:pic>
      <p:pic>
        <p:nvPicPr>
          <p:cNvPr id="20" name="Resim 19"/>
          <p:cNvPicPr>
            <a:picLocks noChangeAspect="1"/>
          </p:cNvPicPr>
          <p:nvPr/>
        </p:nvPicPr>
        <p:blipFill>
          <a:blip r:embed="rId5"/>
          <a:stretch>
            <a:fillRect/>
          </a:stretch>
        </p:blipFill>
        <p:spPr>
          <a:xfrm>
            <a:off x="6578709" y="2866736"/>
            <a:ext cx="4791744" cy="2000529"/>
          </a:xfrm>
          <a:prstGeom prst="rect">
            <a:avLst/>
          </a:prstGeom>
        </p:spPr>
      </p:pic>
      <p:sp>
        <p:nvSpPr>
          <p:cNvPr id="21" name="Dikdörtgen 20"/>
          <p:cNvSpPr/>
          <p:nvPr/>
        </p:nvSpPr>
        <p:spPr>
          <a:xfrm>
            <a:off x="2202582" y="2420381"/>
            <a:ext cx="1429750" cy="369332"/>
          </a:xfrm>
          <a:prstGeom prst="rect">
            <a:avLst/>
          </a:prstGeom>
        </p:spPr>
        <p:txBody>
          <a:bodyPr wrap="none">
            <a:spAutoFit/>
          </a:bodyPr>
          <a:lstStyle/>
          <a:p>
            <a:r>
              <a:rPr lang="tr-TR" dirty="0"/>
              <a:t>Python kodu:</a:t>
            </a:r>
            <a:endParaRPr lang="tr-TR" dirty="0"/>
          </a:p>
        </p:txBody>
      </p:sp>
      <p:sp>
        <p:nvSpPr>
          <p:cNvPr id="22" name="Dikdörtgen 21"/>
          <p:cNvSpPr/>
          <p:nvPr/>
        </p:nvSpPr>
        <p:spPr>
          <a:xfrm>
            <a:off x="6578709" y="2420381"/>
            <a:ext cx="1175643" cy="369332"/>
          </a:xfrm>
          <a:prstGeom prst="rect">
            <a:avLst/>
          </a:prstGeom>
        </p:spPr>
        <p:txBody>
          <a:bodyPr wrap="none">
            <a:spAutoFit/>
          </a:bodyPr>
          <a:lstStyle/>
          <a:p>
            <a:r>
              <a:rPr lang="tr-TR" dirty="0" smtClean="0"/>
              <a:t>Bayt </a:t>
            </a:r>
            <a:r>
              <a:rPr lang="tr-TR" dirty="0"/>
              <a:t>kodu:</a:t>
            </a:r>
            <a:endParaRPr lang="tr-TR" dirty="0"/>
          </a:p>
        </p:txBody>
      </p:sp>
      <p:cxnSp>
        <p:nvCxnSpPr>
          <p:cNvPr id="33" name="Düz Ok Bağlayıcısı 32"/>
          <p:cNvCxnSpPr/>
          <p:nvPr/>
        </p:nvCxnSpPr>
        <p:spPr>
          <a:xfrm rot="16200000" flipH="1">
            <a:off x="6084725" y="3000083"/>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Dikdörtgen 35"/>
          <p:cNvSpPr/>
          <p:nvPr/>
        </p:nvSpPr>
        <p:spPr>
          <a:xfrm>
            <a:off x="1871373" y="5093225"/>
            <a:ext cx="10026218" cy="646331"/>
          </a:xfrm>
          <a:prstGeom prst="rect">
            <a:avLst/>
          </a:prstGeom>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tr-TR" altLang="tr-TR" dirty="0"/>
              <a:t>LOAD_CONST, STORE_FAST, CALL_FUNCTION gibi bayt kodu talimatları görülmektedir. </a:t>
            </a:r>
          </a:p>
          <a:p>
            <a:pPr marL="285750" lvl="0" indent="-285750" eaLnBrk="0" fontAlgn="base" hangingPunct="0">
              <a:spcBef>
                <a:spcPct val="0"/>
              </a:spcBef>
              <a:spcAft>
                <a:spcPct val="0"/>
              </a:spcAft>
              <a:buFont typeface="Arial" panose="020B0604020202020204" pitchFamily="34" charset="0"/>
              <a:buChar char="•"/>
            </a:pPr>
            <a:r>
              <a:rPr lang="tr-TR" altLang="tr-TR" dirty="0"/>
              <a:t>Bu talimatlar, fonksiyonun tanımlanması, çağrılması ve sonucun işlenmesi gibi adımları ifade eder.</a:t>
            </a:r>
          </a:p>
        </p:txBody>
      </p:sp>
      <p:sp>
        <p:nvSpPr>
          <p:cNvPr id="37" name="Metin kutusu 36"/>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KOMUTU NASIL </a:t>
            </a:r>
            <a:r>
              <a:rPr lang="tr-TR" b="1" dirty="0" smtClean="0">
                <a:solidFill>
                  <a:srgbClr val="002060"/>
                </a:solidFill>
              </a:rPr>
              <a:t>YÜRÜTÜLÜR </a:t>
            </a:r>
            <a:r>
              <a:rPr lang="tr-TR" b="1" dirty="0" smtClean="0">
                <a:solidFill>
                  <a:srgbClr val="002060"/>
                </a:solidFill>
              </a:rPr>
              <a:t>?</a:t>
            </a:r>
            <a:endParaRPr lang="tr-TR" b="1" dirty="0">
              <a:solidFill>
                <a:srgbClr val="002060"/>
              </a:solidFill>
            </a:endParaRPr>
          </a:p>
        </p:txBody>
      </p:sp>
    </p:spTree>
    <p:extLst>
      <p:ext uri="{BB962C8B-B14F-4D97-AF65-F5344CB8AC3E}">
        <p14:creationId xmlns:p14="http://schemas.microsoft.com/office/powerpoint/2010/main" val="25192815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28</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a:t>
            </a:r>
            <a:r>
              <a:rPr lang="tr-TR" b="1" dirty="0" smtClean="0">
                <a:solidFill>
                  <a:srgbClr val="002060"/>
                </a:solidFill>
              </a:rPr>
              <a:t>ADIM-ADIM </a:t>
            </a:r>
            <a:r>
              <a:rPr lang="tr-TR" b="1" dirty="0" smtClean="0">
                <a:solidFill>
                  <a:srgbClr val="002060"/>
                </a:solidFill>
              </a:rPr>
              <a:t>YÜRÜTME</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2209800" y="1012627"/>
            <a:ext cx="4932967" cy="1783200"/>
          </a:xfrm>
          <a:prstGeom prst="rect">
            <a:avLst/>
          </a:prstGeom>
        </p:spPr>
      </p:pic>
      <p:sp>
        <p:nvSpPr>
          <p:cNvPr id="4" name="Dikdörtgen 3"/>
          <p:cNvSpPr/>
          <p:nvPr/>
        </p:nvSpPr>
        <p:spPr>
          <a:xfrm>
            <a:off x="2111086" y="3283427"/>
            <a:ext cx="7969827" cy="2585323"/>
          </a:xfrm>
          <a:prstGeom prst="rect">
            <a:avLst/>
          </a:prstGeom>
        </p:spPr>
        <p:txBody>
          <a:bodyPr wrap="square">
            <a:spAutoFit/>
          </a:bodyPr>
          <a:lstStyle/>
          <a:p>
            <a:pPr marL="342900" indent="-342900">
              <a:buFont typeface="+mj-lt"/>
              <a:buAutoNum type="arabicPeriod"/>
            </a:pPr>
            <a:r>
              <a:rPr lang="tr-TR" dirty="0"/>
              <a:t>Modül veya fonksiyon gibi belli bir blok </a:t>
            </a:r>
            <a:r>
              <a:rPr lang="tr-TR" dirty="0" smtClean="0"/>
              <a:t>düzeyindeki kaynak </a:t>
            </a:r>
            <a:r>
              <a:rPr lang="tr-TR" dirty="0"/>
              <a:t>kodu bir araya </a:t>
            </a:r>
            <a:r>
              <a:rPr lang="tr-TR" dirty="0" smtClean="0"/>
              <a:t>getirilir ve </a:t>
            </a:r>
            <a:r>
              <a:rPr lang="tr-TR" dirty="0"/>
              <a:t>bytecode olarak </a:t>
            </a:r>
            <a:r>
              <a:rPr lang="tr-TR" dirty="0" smtClean="0"/>
              <a:t>derlenir.</a:t>
            </a:r>
          </a:p>
          <a:p>
            <a:pPr marL="342900" indent="-342900">
              <a:buFont typeface="+mj-lt"/>
              <a:buAutoNum type="arabicPeriod"/>
            </a:pPr>
            <a:endParaRPr lang="tr-TR" dirty="0"/>
          </a:p>
          <a:p>
            <a:pPr marL="342900" indent="-342900">
              <a:buFont typeface="+mj-lt"/>
              <a:buAutoNum type="arabicPeriod"/>
            </a:pPr>
            <a:r>
              <a:rPr lang="tr-TR" dirty="0" smtClean="0"/>
              <a:t>Bir </a:t>
            </a:r>
            <a:r>
              <a:rPr lang="tr-TR" dirty="0"/>
              <a:t>blok içerisindeki tüm kodun bytecode‘ a dönüştürülmesi tek </a:t>
            </a:r>
            <a:r>
              <a:rPr lang="tr-TR" dirty="0" smtClean="0"/>
              <a:t>seferde gerçekleştirilir.</a:t>
            </a:r>
          </a:p>
          <a:p>
            <a:pPr marL="342900" indent="-342900">
              <a:buFont typeface="+mj-lt"/>
              <a:buAutoNum type="arabicPeriod"/>
            </a:pPr>
            <a:endParaRPr lang="tr-TR" dirty="0"/>
          </a:p>
          <a:p>
            <a:pPr marL="342900" indent="-342900">
              <a:buFont typeface="+mj-lt"/>
              <a:buAutoNum type="arabicPeriod"/>
            </a:pPr>
            <a:r>
              <a:rPr lang="tr-TR" dirty="0" smtClean="0"/>
              <a:t>Bu </a:t>
            </a:r>
            <a:r>
              <a:rPr lang="tr-TR" dirty="0"/>
              <a:t>bytecode, daha sonra Python sanal makinesine (PVM) iletilir</a:t>
            </a:r>
            <a:r>
              <a:rPr lang="tr-TR" dirty="0" smtClean="0"/>
              <a:t>.</a:t>
            </a:r>
          </a:p>
          <a:p>
            <a:pPr marL="342900" indent="-342900">
              <a:buFont typeface="+mj-lt"/>
              <a:buAutoNum type="arabicPeriod"/>
            </a:pPr>
            <a:endParaRPr lang="tr-TR" dirty="0" smtClean="0"/>
          </a:p>
          <a:p>
            <a:pPr marL="342900" indent="-342900">
              <a:buFont typeface="+mj-lt"/>
              <a:buAutoNum type="arabicPeriod"/>
            </a:pPr>
            <a:r>
              <a:rPr lang="tr-TR" dirty="0" smtClean="0"/>
              <a:t>Python </a:t>
            </a:r>
            <a:r>
              <a:rPr lang="tr-TR" dirty="0"/>
              <a:t>sanal makinesi, bytecode talimatlarını adım adım yorumlar ve yürütür</a:t>
            </a:r>
            <a:r>
              <a:rPr lang="tr-TR" dirty="0" smtClean="0"/>
              <a:t>.</a:t>
            </a:r>
            <a:endParaRPr lang="tr-TR" dirty="0"/>
          </a:p>
        </p:txBody>
      </p:sp>
    </p:spTree>
    <p:extLst>
      <p:ext uri="{BB962C8B-B14F-4D97-AF65-F5344CB8AC3E}">
        <p14:creationId xmlns:p14="http://schemas.microsoft.com/office/powerpoint/2010/main" val="39288691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dirty="0" smtClean="0"/>
              <a:t>Derin Öğrenme</a:t>
            </a:r>
            <a:endParaRPr lang="tr-TR" dirty="0"/>
          </a:p>
        </p:txBody>
      </p:sp>
      <p:sp>
        <p:nvSpPr>
          <p:cNvPr id="12" name="Slayt Numarası Yer Tutucusu 11"/>
          <p:cNvSpPr>
            <a:spLocks noGrp="1"/>
          </p:cNvSpPr>
          <p:nvPr>
            <p:ph type="sldNum" sz="quarter" idx="12"/>
          </p:nvPr>
        </p:nvSpPr>
        <p:spPr/>
        <p:txBody>
          <a:bodyPr/>
          <a:lstStyle/>
          <a:p>
            <a:fld id="{D3DB9DB5-451E-4474-BC3B-D6D89F563928}" type="slidenum">
              <a:rPr lang="tr-TR" smtClean="0"/>
              <a:t>29</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a:t>
            </a:r>
            <a:r>
              <a:rPr lang="tr-TR" b="1" dirty="0" smtClean="0">
                <a:solidFill>
                  <a:srgbClr val="002060"/>
                </a:solidFill>
              </a:rPr>
              <a:t>ADIM-ADIM </a:t>
            </a:r>
            <a:r>
              <a:rPr lang="tr-TR" b="1" dirty="0" smtClean="0">
                <a:solidFill>
                  <a:srgbClr val="002060"/>
                </a:solidFill>
              </a:rPr>
              <a:t>YÜRÜTME</a:t>
            </a:r>
            <a:endParaRPr lang="tr-TR" b="1" dirty="0">
              <a:solidFill>
                <a:srgbClr val="002060"/>
              </a:solidFill>
            </a:endParaRPr>
          </a:p>
        </p:txBody>
      </p:sp>
      <p:sp>
        <p:nvSpPr>
          <p:cNvPr id="19" name="Dikdörtgen 18"/>
          <p:cNvSpPr/>
          <p:nvPr/>
        </p:nvSpPr>
        <p:spPr>
          <a:xfrm>
            <a:off x="603682" y="1092974"/>
            <a:ext cx="10940618" cy="1200329"/>
          </a:xfrm>
          <a:prstGeom prst="rect">
            <a:avLst/>
          </a:prstGeom>
        </p:spPr>
        <p:txBody>
          <a:bodyPr wrap="square">
            <a:spAutoFit/>
          </a:bodyPr>
          <a:lstStyle/>
          <a:p>
            <a:pPr marL="285750" indent="-285750">
              <a:buFont typeface="Arial" panose="020B0604020202020204" pitchFamily="34" charset="0"/>
              <a:buChar char="•"/>
            </a:pPr>
            <a:r>
              <a:rPr lang="tr-TR" dirty="0"/>
              <a:t>İlk çalıştırma sonrası, .py dosyalarınızla aynı adları paylaşan birkaç .pyc bayt kodu dosyası içeren bir __pycache__ klasörü oluşturulur</a:t>
            </a:r>
            <a:r>
              <a:rPr lang="tr-TR" dirty="0" smtClean="0"/>
              <a:t>.</a:t>
            </a:r>
          </a:p>
          <a:p>
            <a:pPr marL="285750" indent="-285750">
              <a:buFont typeface="Arial" panose="020B0604020202020204" pitchFamily="34" charset="0"/>
              <a:buChar char="•"/>
            </a:pPr>
            <a:r>
              <a:rPr lang="tr-TR" dirty="0" smtClean="0"/>
              <a:t>Hatalı </a:t>
            </a:r>
            <a:r>
              <a:rPr lang="tr-TR" dirty="0"/>
              <a:t>satırdan önceki talimatlar bir kez üretilip Python sanal makinesine </a:t>
            </a:r>
            <a:r>
              <a:rPr lang="tr-TR" dirty="0" smtClean="0"/>
              <a:t>gönderilmiş ise</a:t>
            </a:r>
            <a:r>
              <a:rPr lang="tr-TR" dirty="0"/>
              <a:t>, bu talimatlar tekrar üretilmez ve yorumlanmaz</a:t>
            </a:r>
            <a:r>
              <a:rPr lang="tr-TR" dirty="0" smtClean="0"/>
              <a:t>. </a:t>
            </a:r>
            <a:endParaRPr lang="tr-TR" dirty="0"/>
          </a:p>
        </p:txBody>
      </p:sp>
      <p:sp>
        <p:nvSpPr>
          <p:cNvPr id="2" name="Dikdörtgen 1"/>
          <p:cNvSpPr/>
          <p:nvPr/>
        </p:nvSpPr>
        <p:spPr>
          <a:xfrm>
            <a:off x="603682" y="733819"/>
            <a:ext cx="2242858" cy="369332"/>
          </a:xfrm>
          <a:prstGeom prst="rect">
            <a:avLst/>
          </a:prstGeom>
        </p:spPr>
        <p:txBody>
          <a:bodyPr wrap="none">
            <a:spAutoFit/>
          </a:bodyPr>
          <a:lstStyle/>
          <a:p>
            <a:r>
              <a:rPr lang="tr-TR" dirty="0" smtClean="0">
                <a:solidFill>
                  <a:srgbClr val="002060"/>
                </a:solidFill>
              </a:rPr>
              <a:t>Hata ile karşılaşır isek:</a:t>
            </a:r>
            <a:endParaRPr lang="tr-TR" dirty="0">
              <a:solidFill>
                <a:srgbClr val="002060"/>
              </a:solidFill>
            </a:endParaRPr>
          </a:p>
        </p:txBody>
      </p:sp>
      <p:sp>
        <p:nvSpPr>
          <p:cNvPr id="15" name="Dikdörtgen 14"/>
          <p:cNvSpPr/>
          <p:nvPr/>
        </p:nvSpPr>
        <p:spPr>
          <a:xfrm>
            <a:off x="838200" y="4898069"/>
            <a:ext cx="7882400" cy="1200329"/>
          </a:xfrm>
          <a:prstGeom prst="rect">
            <a:avLst/>
          </a:prstGeom>
        </p:spPr>
        <p:txBody>
          <a:bodyPr wrap="square">
            <a:spAutoFit/>
          </a:bodyPr>
          <a:lstStyle/>
          <a:p>
            <a:pPr marL="400050" lvl="0" indent="-400050" eaLnBrk="0" fontAlgn="base" hangingPunct="0">
              <a:spcBef>
                <a:spcPct val="0"/>
              </a:spcBef>
              <a:spcAft>
                <a:spcPct val="0"/>
              </a:spcAft>
              <a:buFont typeface="+mj-lt"/>
              <a:buAutoNum type="romanUcPeriod"/>
            </a:pPr>
            <a:r>
              <a:rPr lang="tr-TR" altLang="tr-TR" dirty="0" smtClean="0"/>
              <a:t>d </a:t>
            </a:r>
            <a:r>
              <a:rPr lang="tr-TR" altLang="tr-TR" dirty="0"/>
              <a:t>= c / 0 satırında </a:t>
            </a:r>
            <a:r>
              <a:rPr lang="tr-TR" altLang="tr-TR" dirty="0" smtClean="0"/>
              <a:t>sıfıra </a:t>
            </a:r>
            <a:r>
              <a:rPr lang="tr-TR" altLang="tr-TR" dirty="0"/>
              <a:t>bölme hatası oluşur. </a:t>
            </a:r>
            <a:endParaRPr lang="tr-TR" altLang="tr-TR" dirty="0" smtClean="0"/>
          </a:p>
          <a:p>
            <a:pPr marL="400050" lvl="0" indent="-400050" eaLnBrk="0" fontAlgn="base" hangingPunct="0">
              <a:spcBef>
                <a:spcPct val="0"/>
              </a:spcBef>
              <a:spcAft>
                <a:spcPct val="0"/>
              </a:spcAft>
              <a:buFont typeface="+mj-lt"/>
              <a:buAutoNum type="romanUcPeriod"/>
            </a:pPr>
            <a:r>
              <a:rPr lang="tr-TR" altLang="tr-TR" dirty="0" smtClean="0"/>
              <a:t>Python </a:t>
            </a:r>
            <a:r>
              <a:rPr lang="tr-TR" altLang="tr-TR" dirty="0"/>
              <a:t>yorumlayıcısı hata tespit </a:t>
            </a:r>
            <a:r>
              <a:rPr lang="tr-TR" altLang="tr-TR" dirty="0" smtClean="0"/>
              <a:t>eder. </a:t>
            </a:r>
          </a:p>
          <a:p>
            <a:pPr marL="400050" lvl="0" indent="-400050" eaLnBrk="0" fontAlgn="base" hangingPunct="0">
              <a:spcBef>
                <a:spcPct val="0"/>
              </a:spcBef>
              <a:spcAft>
                <a:spcPct val="0"/>
              </a:spcAft>
              <a:buFont typeface="+mj-lt"/>
              <a:buAutoNum type="romanUcPeriod"/>
            </a:pPr>
            <a:r>
              <a:rPr lang="tr-TR" altLang="tr-TR" dirty="0"/>
              <a:t>H</a:t>
            </a:r>
            <a:r>
              <a:rPr lang="tr-TR" altLang="tr-TR" dirty="0" smtClean="0"/>
              <a:t>atalı </a:t>
            </a:r>
            <a:r>
              <a:rPr lang="tr-TR" altLang="tr-TR" dirty="0"/>
              <a:t>satırdan sonraki talimatları yeniden üretir. </a:t>
            </a:r>
            <a:endParaRPr lang="tr-TR" altLang="tr-TR" dirty="0" smtClean="0"/>
          </a:p>
          <a:p>
            <a:pPr marL="400050" lvl="0" indent="-400050" eaLnBrk="0" fontAlgn="base" hangingPunct="0">
              <a:spcBef>
                <a:spcPct val="0"/>
              </a:spcBef>
              <a:spcAft>
                <a:spcPct val="0"/>
              </a:spcAft>
              <a:buFont typeface="+mj-lt"/>
              <a:buAutoNum type="romanUcPeriod"/>
            </a:pPr>
            <a:r>
              <a:rPr lang="tr-TR" altLang="tr-TR" dirty="0" smtClean="0"/>
              <a:t>e </a:t>
            </a:r>
            <a:r>
              <a:rPr lang="tr-TR" altLang="tr-TR" dirty="0"/>
              <a:t>= </a:t>
            </a:r>
            <a:r>
              <a:rPr lang="tr-TR" altLang="tr-TR" dirty="0" smtClean="0"/>
              <a:t>"Merhaba" </a:t>
            </a:r>
            <a:r>
              <a:rPr lang="tr-TR" altLang="tr-TR" dirty="0"/>
              <a:t>satırı yeniden üretilir ve </a:t>
            </a:r>
            <a:r>
              <a:rPr lang="tr-TR" altLang="tr-TR" dirty="0" smtClean="0"/>
              <a:t>bytecode‘ u </a:t>
            </a:r>
            <a:r>
              <a:rPr lang="tr-TR" altLang="tr-TR" dirty="0"/>
              <a:t>sanal </a:t>
            </a:r>
            <a:r>
              <a:rPr lang="tr-TR" altLang="tr-TR" dirty="0" smtClean="0"/>
              <a:t>makineye gönderilir</a:t>
            </a:r>
            <a:r>
              <a:rPr lang="tr-TR" altLang="tr-TR" dirty="0"/>
              <a:t>. </a:t>
            </a:r>
            <a:endParaRPr lang="tr-TR" altLang="tr-TR" dirty="0"/>
          </a:p>
        </p:txBody>
      </p:sp>
      <p:pic>
        <p:nvPicPr>
          <p:cNvPr id="8" name="Resim 7"/>
          <p:cNvPicPr>
            <a:picLocks noChangeAspect="1"/>
          </p:cNvPicPr>
          <p:nvPr/>
        </p:nvPicPr>
        <p:blipFill>
          <a:blip r:embed="rId3"/>
          <a:stretch>
            <a:fillRect/>
          </a:stretch>
        </p:blipFill>
        <p:spPr>
          <a:xfrm>
            <a:off x="838200" y="2324227"/>
            <a:ext cx="6227618" cy="2573842"/>
          </a:xfrm>
          <a:prstGeom prst="rect">
            <a:avLst/>
          </a:prstGeom>
        </p:spPr>
      </p:pic>
    </p:spTree>
    <p:extLst>
      <p:ext uri="{BB962C8B-B14F-4D97-AF65-F5344CB8AC3E}">
        <p14:creationId xmlns:p14="http://schemas.microsoft.com/office/powerpoint/2010/main" val="14931094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3"/>
          <a:stretch>
            <a:fillRect/>
          </a:stretch>
        </p:blipFill>
        <p:spPr>
          <a:xfrm>
            <a:off x="7001342" y="3012360"/>
            <a:ext cx="5097956" cy="3535680"/>
          </a:xfrm>
          <a:prstGeom prst="rect">
            <a:avLst/>
          </a:prstGeom>
        </p:spPr>
      </p:pic>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TANIMI </a:t>
            </a:r>
            <a:endParaRPr lang="tr-TR" b="1" dirty="0">
              <a:solidFill>
                <a:srgbClr val="002060"/>
              </a:solidFill>
            </a:endParaRPr>
          </a:p>
        </p:txBody>
      </p:sp>
      <p:sp>
        <p:nvSpPr>
          <p:cNvPr id="3" name="Dikdörtgen 2"/>
          <p:cNvSpPr/>
          <p:nvPr/>
        </p:nvSpPr>
        <p:spPr>
          <a:xfrm>
            <a:off x="603682" y="927854"/>
            <a:ext cx="7247497" cy="3693319"/>
          </a:xfrm>
          <a:prstGeom prst="rect">
            <a:avLst/>
          </a:prstGeom>
        </p:spPr>
        <p:txBody>
          <a:bodyPr wrap="none">
            <a:spAutoFit/>
          </a:bodyPr>
          <a:lstStyle/>
          <a:p>
            <a:pPr marL="285750" indent="-285750">
              <a:buFont typeface="Arial" panose="020B0604020202020204" pitchFamily="34" charset="0"/>
              <a:buChar char="•"/>
            </a:pPr>
            <a:r>
              <a:rPr lang="tr-TR" b="1" dirty="0" smtClean="0"/>
              <a:t>Giriş Ünitesi: </a:t>
            </a:r>
            <a:r>
              <a:rPr lang="tr-TR" dirty="0" smtClean="0"/>
              <a:t>Bilgilerin bilgisayara aktarılmasını sağlar.</a:t>
            </a:r>
          </a:p>
          <a:p>
            <a:endParaRPr lang="tr-TR" dirty="0"/>
          </a:p>
          <a:p>
            <a:pPr marL="285750" indent="-285750">
              <a:buFont typeface="Arial" panose="020B0604020202020204" pitchFamily="34" charset="0"/>
              <a:buChar char="•"/>
            </a:pPr>
            <a:r>
              <a:rPr lang="tr-TR" b="1" dirty="0"/>
              <a:t>Merkezi İşlem Birimi: </a:t>
            </a:r>
            <a:r>
              <a:rPr lang="tr-TR" dirty="0"/>
              <a:t>Veriyi işleme kabiliyetine sahiptir. </a:t>
            </a:r>
            <a:endParaRPr lang="tr-TR" dirty="0" smtClean="0"/>
          </a:p>
          <a:p>
            <a:endParaRPr lang="tr-TR" dirty="0" smtClean="0"/>
          </a:p>
          <a:p>
            <a:pPr lvl="1"/>
            <a:r>
              <a:rPr lang="tr-TR" dirty="0" smtClean="0"/>
              <a:t>Üç </a:t>
            </a:r>
            <a:r>
              <a:rPr lang="tr-TR" dirty="0"/>
              <a:t>temel görevi vardır: </a:t>
            </a:r>
          </a:p>
          <a:p>
            <a:pPr lvl="1"/>
            <a:r>
              <a:rPr lang="tr-TR" dirty="0" smtClean="0"/>
              <a:t>1. Mantıksal </a:t>
            </a:r>
            <a:r>
              <a:rPr lang="tr-TR" dirty="0"/>
              <a:t>İşlemler: 1&lt;2 doğrudur, 3=4 yanlıştır gibi kararları verir</a:t>
            </a:r>
            <a:r>
              <a:rPr lang="tr-TR" dirty="0" smtClean="0"/>
              <a:t>.</a:t>
            </a:r>
          </a:p>
          <a:p>
            <a:pPr lvl="1"/>
            <a:endParaRPr lang="tr-TR" dirty="0"/>
          </a:p>
          <a:p>
            <a:pPr lvl="1"/>
            <a:r>
              <a:rPr lang="tr-TR" dirty="0"/>
              <a:t>2. Matematiksel İşlemler: 1+1=2, 6-2=4 gibi toplama/çıkarma işlemleri</a:t>
            </a:r>
            <a:r>
              <a:rPr lang="tr-TR" dirty="0" smtClean="0"/>
              <a:t>.</a:t>
            </a:r>
          </a:p>
          <a:p>
            <a:pPr lvl="1"/>
            <a:endParaRPr lang="tr-TR" dirty="0"/>
          </a:p>
          <a:p>
            <a:pPr lvl="1"/>
            <a:r>
              <a:rPr lang="tr-TR" dirty="0"/>
              <a:t>3. Kontrol Mekanizması: Bilgisayar üzerindeki aletlerin işlemciyle ve </a:t>
            </a:r>
            <a:endParaRPr lang="tr-TR" dirty="0" smtClean="0"/>
          </a:p>
          <a:p>
            <a:pPr lvl="1"/>
            <a:r>
              <a:rPr lang="tr-TR" dirty="0" smtClean="0"/>
              <a:t>kendileriyle </a:t>
            </a:r>
            <a:r>
              <a:rPr lang="tr-TR" dirty="0"/>
              <a:t>olan ilişkilerini düzenlemek ve kontrol etmek</a:t>
            </a:r>
            <a:r>
              <a:rPr lang="tr-TR" dirty="0" smtClean="0"/>
              <a:t>.</a:t>
            </a:r>
          </a:p>
          <a:p>
            <a:endParaRPr lang="tr-TR" dirty="0"/>
          </a:p>
          <a:p>
            <a:pPr marL="285750" indent="-285750">
              <a:buFont typeface="Arial" panose="020B0604020202020204" pitchFamily="34" charset="0"/>
              <a:buChar char="•"/>
            </a:pPr>
            <a:r>
              <a:rPr lang="tr-TR" b="1" dirty="0" smtClean="0"/>
              <a:t>Çıkış Ünitesi: </a:t>
            </a:r>
            <a:r>
              <a:rPr lang="tr-TR" dirty="0" smtClean="0"/>
              <a:t>İşlemcinin çıkan sonuçları aktarabileceği ünitelerdir.</a:t>
            </a:r>
            <a:endParaRPr lang="tr-TR" dirty="0"/>
          </a:p>
        </p:txBody>
      </p:sp>
    </p:spTree>
    <p:extLst>
      <p:ext uri="{BB962C8B-B14F-4D97-AF65-F5344CB8AC3E}">
        <p14:creationId xmlns:p14="http://schemas.microsoft.com/office/powerpoint/2010/main" val="3291175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9"/>
          <p:cNvSpPr>
            <a:spLocks noGrp="1"/>
          </p:cNvSpPr>
          <p:nvPr>
            <p:ph type="dt" sz="half" idx="10"/>
          </p:nvPr>
        </p:nvSpPr>
        <p:spPr/>
        <p:txBody>
          <a:bodyPr/>
          <a:lstStyle/>
          <a:p>
            <a:fld id="{BDF107E9-A90A-4FD2-973F-E872F266EB43}" type="datetime1">
              <a:rPr lang="tr-TR" smtClean="0"/>
              <a:t>19.05.2023</a:t>
            </a:fld>
            <a:endParaRPr lang="tr-TR" dirty="0"/>
          </a:p>
        </p:txBody>
      </p:sp>
      <p:sp>
        <p:nvSpPr>
          <p:cNvPr id="11" name="Altbilgi Yer Tutucusu 10"/>
          <p:cNvSpPr>
            <a:spLocks noGrp="1"/>
          </p:cNvSpPr>
          <p:nvPr>
            <p:ph type="ftr" sz="quarter" idx="11"/>
          </p:nvPr>
        </p:nvSpPr>
        <p:spPr/>
        <p:txBody>
          <a:bodyPr/>
          <a:lstStyle/>
          <a:p>
            <a:r>
              <a:rPr lang="tr-TR" smtClean="0"/>
              <a:t>Derin Öğrenme</a:t>
            </a:r>
            <a:endParaRPr lang="tr-TR"/>
          </a:p>
        </p:txBody>
      </p:sp>
      <p:sp>
        <p:nvSpPr>
          <p:cNvPr id="12" name="Slayt Numarası Yer Tutucusu 11"/>
          <p:cNvSpPr>
            <a:spLocks noGrp="1"/>
          </p:cNvSpPr>
          <p:nvPr>
            <p:ph type="sldNum" sz="quarter" idx="12"/>
          </p:nvPr>
        </p:nvSpPr>
        <p:spPr/>
        <p:txBody>
          <a:bodyPr/>
          <a:lstStyle/>
          <a:p>
            <a:fld id="{D3DB9DB5-451E-4474-BC3B-D6D89F563928}" type="slidenum">
              <a:rPr lang="tr-TR" smtClean="0"/>
              <a:t>30</a:t>
            </a:fld>
            <a:endParaRPr lang="tr-TR"/>
          </a:p>
        </p:txBody>
      </p:sp>
      <p:sp>
        <p:nvSpPr>
          <p:cNvPr id="13" name="Metin kutusu 12"/>
          <p:cNvSpPr txBox="1"/>
          <p:nvPr/>
        </p:nvSpPr>
        <p:spPr>
          <a:xfrm>
            <a:off x="603682" y="399495"/>
            <a:ext cx="6108203" cy="369332"/>
          </a:xfrm>
          <a:prstGeom prst="rect">
            <a:avLst/>
          </a:prstGeom>
          <a:noFill/>
        </p:spPr>
        <p:txBody>
          <a:bodyPr wrap="square" rtlCol="0">
            <a:spAutoFit/>
          </a:bodyPr>
          <a:lstStyle/>
          <a:p>
            <a:r>
              <a:rPr lang="tr-TR" b="1" dirty="0" smtClean="0">
                <a:solidFill>
                  <a:srgbClr val="002060"/>
                </a:solidFill>
              </a:rPr>
              <a:t>PYTHON </a:t>
            </a:r>
            <a:r>
              <a:rPr lang="tr-TR" b="1" dirty="0" smtClean="0">
                <a:solidFill>
                  <a:srgbClr val="002060"/>
                </a:solidFill>
              </a:rPr>
              <a:t>– C HIZ PERFORMANS KARŞILAŞTIRMASI</a:t>
            </a:r>
            <a:endParaRPr lang="tr-TR" b="1" dirty="0">
              <a:solidFill>
                <a:srgbClr val="002060"/>
              </a:solidFill>
            </a:endParaRPr>
          </a:p>
        </p:txBody>
      </p:sp>
      <p:pic>
        <p:nvPicPr>
          <p:cNvPr id="18" name="Picture 8" descr="Virtual Machine Icon #312901 - Free Icons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4883" y="866665"/>
            <a:ext cx="991467" cy="991467"/>
          </a:xfrm>
          <a:prstGeom prst="rect">
            <a:avLst/>
          </a:prstGeom>
          <a:noFill/>
          <a:extLst>
            <a:ext uri="{909E8E84-426E-40DD-AFC4-6F175D3DCCD1}">
              <a14:hiddenFill xmlns:a14="http://schemas.microsoft.com/office/drawing/2010/main">
                <a:solidFill>
                  <a:srgbClr val="FFFFFF"/>
                </a:solidFill>
              </a14:hiddenFill>
            </a:ext>
          </a:extLst>
        </p:spPr>
      </p:pic>
      <p:sp>
        <p:nvSpPr>
          <p:cNvPr id="25" name="Dikdörtgen 24"/>
          <p:cNvSpPr/>
          <p:nvPr/>
        </p:nvSpPr>
        <p:spPr>
          <a:xfrm>
            <a:off x="958654" y="1960225"/>
            <a:ext cx="3079946" cy="369332"/>
          </a:xfrm>
          <a:prstGeom prst="rect">
            <a:avLst/>
          </a:prstGeom>
        </p:spPr>
        <p:txBody>
          <a:bodyPr wrap="none">
            <a:spAutoFit/>
          </a:bodyPr>
          <a:lstStyle/>
          <a:p>
            <a:r>
              <a:rPr lang="tr-TR" dirty="0">
                <a:solidFill>
                  <a:srgbClr val="002060"/>
                </a:solidFill>
              </a:rPr>
              <a:t>CPU ve Python Sanal Makinesi:</a:t>
            </a:r>
            <a:endParaRPr lang="tr-TR" dirty="0">
              <a:solidFill>
                <a:srgbClr val="002060"/>
              </a:solidFill>
            </a:endParaRPr>
          </a:p>
        </p:txBody>
      </p:sp>
      <p:sp>
        <p:nvSpPr>
          <p:cNvPr id="2" name="Dikdörtgen 1"/>
          <p:cNvSpPr/>
          <p:nvPr/>
        </p:nvSpPr>
        <p:spPr>
          <a:xfrm>
            <a:off x="958654" y="2329557"/>
            <a:ext cx="4550209" cy="646331"/>
          </a:xfrm>
          <a:prstGeom prst="rect">
            <a:avLst/>
          </a:prstGeom>
        </p:spPr>
        <p:txBody>
          <a:bodyPr wrap="square">
            <a:spAutoFit/>
          </a:bodyPr>
          <a:lstStyle/>
          <a:p>
            <a:pPr marL="285750" indent="-285750">
              <a:buFont typeface="Arial" panose="020B0604020202020204" pitchFamily="34" charset="0"/>
              <a:buChar char="•"/>
            </a:pPr>
            <a:r>
              <a:rPr lang="tr-TR" dirty="0"/>
              <a:t>Python sanal makinesi bytecode </a:t>
            </a:r>
            <a:r>
              <a:rPr lang="tr-TR" dirty="0" smtClean="0"/>
              <a:t>talimatlarını </a:t>
            </a:r>
            <a:r>
              <a:rPr lang="tr-TR" dirty="0"/>
              <a:t>işleyerek CPU üzerinde çalışır. </a:t>
            </a:r>
            <a:endParaRPr lang="tr-TR" dirty="0"/>
          </a:p>
        </p:txBody>
      </p:sp>
      <p:cxnSp>
        <p:nvCxnSpPr>
          <p:cNvPr id="26" name="Düz Bağlayıcı 25"/>
          <p:cNvCxnSpPr/>
          <p:nvPr/>
        </p:nvCxnSpPr>
        <p:spPr>
          <a:xfrm flipH="1">
            <a:off x="6096000" y="962483"/>
            <a:ext cx="7526" cy="4743281"/>
          </a:xfrm>
          <a:prstGeom prst="line">
            <a:avLst/>
          </a:prstGeom>
          <a:ln/>
        </p:spPr>
        <p:style>
          <a:lnRef idx="2">
            <a:schemeClr val="accent3"/>
          </a:lnRef>
          <a:fillRef idx="0">
            <a:schemeClr val="accent3"/>
          </a:fillRef>
          <a:effectRef idx="1">
            <a:schemeClr val="accent3"/>
          </a:effectRef>
          <a:fontRef idx="minor">
            <a:schemeClr val="tx1"/>
          </a:fontRef>
        </p:style>
      </p:cxnSp>
      <p:sp>
        <p:nvSpPr>
          <p:cNvPr id="28" name="Dikdörtgen 27"/>
          <p:cNvSpPr/>
          <p:nvPr/>
        </p:nvSpPr>
        <p:spPr>
          <a:xfrm>
            <a:off x="7184604" y="1042290"/>
            <a:ext cx="1293944" cy="369332"/>
          </a:xfrm>
          <a:prstGeom prst="rect">
            <a:avLst/>
          </a:prstGeom>
        </p:spPr>
        <p:txBody>
          <a:bodyPr wrap="none">
            <a:spAutoFit/>
          </a:bodyPr>
          <a:lstStyle/>
          <a:p>
            <a:r>
              <a:rPr lang="tr-TR" dirty="0" smtClean="0">
                <a:solidFill>
                  <a:srgbClr val="002060"/>
                </a:solidFill>
              </a:rPr>
              <a:t>Sadece CPU</a:t>
            </a:r>
            <a:endParaRPr lang="tr-TR" dirty="0">
              <a:solidFill>
                <a:srgbClr val="002060"/>
              </a:solidFill>
            </a:endParaRPr>
          </a:p>
        </p:txBody>
      </p:sp>
      <p:sp>
        <p:nvSpPr>
          <p:cNvPr id="29" name="Dikdörtgen 28"/>
          <p:cNvSpPr/>
          <p:nvPr/>
        </p:nvSpPr>
        <p:spPr>
          <a:xfrm>
            <a:off x="7184604" y="1411622"/>
            <a:ext cx="4550209" cy="2031325"/>
          </a:xfrm>
          <a:prstGeom prst="rect">
            <a:avLst/>
          </a:prstGeom>
        </p:spPr>
        <p:txBody>
          <a:bodyPr wrap="square">
            <a:spAutoFit/>
          </a:bodyPr>
          <a:lstStyle/>
          <a:p>
            <a:pPr marL="285750" indent="-285750">
              <a:buFont typeface="Arial" panose="020B0604020202020204" pitchFamily="34" charset="0"/>
              <a:buChar char="•"/>
            </a:pPr>
            <a:r>
              <a:rPr lang="tr-TR" dirty="0" smtClean="0"/>
              <a:t>C dilinde yorumlama yoktur, derleyicinin oluşturduğu makine kodu doğrudan </a:t>
            </a:r>
            <a:r>
              <a:rPr lang="tr-TR" dirty="0"/>
              <a:t>CPU üzerinde çalıştırılır. </a:t>
            </a:r>
            <a:endParaRPr lang="tr-TR" dirty="0" smtClean="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C dilinin derlenmiş bir dil olması nedeniyle daha </a:t>
            </a:r>
            <a:r>
              <a:rPr lang="tr-TR" b="1" dirty="0"/>
              <a:t>hızlı</a:t>
            </a:r>
            <a:r>
              <a:rPr lang="tr-TR" dirty="0"/>
              <a:t> bir çalışma sağlar.</a:t>
            </a:r>
            <a:endParaRPr lang="tr-TR" dirty="0"/>
          </a:p>
          <a:p>
            <a:endParaRPr lang="tr-TR" dirty="0"/>
          </a:p>
        </p:txBody>
      </p:sp>
      <p:pic>
        <p:nvPicPr>
          <p:cNvPr id="37" name="Resim 36"/>
          <p:cNvPicPr>
            <a:picLocks noChangeAspect="1"/>
          </p:cNvPicPr>
          <p:nvPr/>
        </p:nvPicPr>
        <p:blipFill>
          <a:blip r:embed="rId4"/>
          <a:stretch>
            <a:fillRect/>
          </a:stretch>
        </p:blipFill>
        <p:spPr>
          <a:xfrm>
            <a:off x="956598" y="3345220"/>
            <a:ext cx="4552265" cy="2041876"/>
          </a:xfrm>
          <a:prstGeom prst="rect">
            <a:avLst/>
          </a:prstGeom>
        </p:spPr>
      </p:pic>
      <p:pic>
        <p:nvPicPr>
          <p:cNvPr id="38" name="Resim 37"/>
          <p:cNvPicPr>
            <a:picLocks noChangeAspect="1"/>
          </p:cNvPicPr>
          <p:nvPr/>
        </p:nvPicPr>
        <p:blipFill>
          <a:blip r:embed="rId5"/>
          <a:stretch>
            <a:fillRect/>
          </a:stretch>
        </p:blipFill>
        <p:spPr>
          <a:xfrm>
            <a:off x="7059087" y="3834936"/>
            <a:ext cx="4801242" cy="1178684"/>
          </a:xfrm>
          <a:prstGeom prst="rect">
            <a:avLst/>
          </a:prstGeom>
        </p:spPr>
      </p:pic>
      <p:sp>
        <p:nvSpPr>
          <p:cNvPr id="39" name="Dikdörtgen 38"/>
          <p:cNvSpPr/>
          <p:nvPr/>
        </p:nvSpPr>
        <p:spPr>
          <a:xfrm>
            <a:off x="787489" y="5576871"/>
            <a:ext cx="3904384" cy="246221"/>
          </a:xfrm>
          <a:prstGeom prst="rect">
            <a:avLst/>
          </a:prstGeom>
        </p:spPr>
        <p:txBody>
          <a:bodyPr wrap="square">
            <a:spAutoFit/>
          </a:bodyPr>
          <a:lstStyle/>
          <a:p>
            <a:r>
              <a:rPr lang="tr-TR" sz="1000" dirty="0"/>
              <a:t>https://www.geeksforgeeks.org/what-makes-python-a-slow-language/</a:t>
            </a:r>
          </a:p>
        </p:txBody>
      </p:sp>
      <p:sp>
        <p:nvSpPr>
          <p:cNvPr id="40" name="Dikdörtgen 39"/>
          <p:cNvSpPr/>
          <p:nvPr/>
        </p:nvSpPr>
        <p:spPr>
          <a:xfrm>
            <a:off x="7059087" y="5564102"/>
            <a:ext cx="3904384" cy="246221"/>
          </a:xfrm>
          <a:prstGeom prst="rect">
            <a:avLst/>
          </a:prstGeom>
        </p:spPr>
        <p:txBody>
          <a:bodyPr wrap="square">
            <a:spAutoFit/>
          </a:bodyPr>
          <a:lstStyle/>
          <a:p>
            <a:r>
              <a:rPr lang="tr-TR" sz="1000" dirty="0"/>
              <a:t>https://www.geeksforgeeks.org/what-makes-python-a-slow-language/</a:t>
            </a:r>
          </a:p>
        </p:txBody>
      </p:sp>
    </p:spTree>
    <p:extLst>
      <p:ext uri="{BB962C8B-B14F-4D97-AF65-F5344CB8AC3E}">
        <p14:creationId xmlns:p14="http://schemas.microsoft.com/office/powerpoint/2010/main" val="462283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4" name="Dikdörtgen 3"/>
          <p:cNvSpPr/>
          <p:nvPr/>
        </p:nvSpPr>
        <p:spPr>
          <a:xfrm>
            <a:off x="0" y="0"/>
            <a:ext cx="12192000" cy="6858000"/>
          </a:xfrm>
          <a:prstGeom prst="rect">
            <a:avLst/>
          </a:prstGeom>
          <a:solidFill>
            <a:srgbClr val="39CCCC"/>
          </a:solidFill>
          <a:ln>
            <a:solidFill>
              <a:srgbClr val="39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0070C0"/>
              </a:solidFill>
            </a:endParaRPr>
          </a:p>
        </p:txBody>
      </p:sp>
      <p:sp>
        <p:nvSpPr>
          <p:cNvPr id="771" name="Google Shape;771;p42"/>
          <p:cNvSpPr txBox="1"/>
          <p:nvPr/>
        </p:nvSpPr>
        <p:spPr>
          <a:xfrm>
            <a:off x="3745883" y="2562130"/>
            <a:ext cx="4756800" cy="1218795"/>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algn="ctr" defTabSz="609630">
              <a:lnSpc>
                <a:spcPct val="120000"/>
              </a:lnSpc>
              <a:buClr>
                <a:srgbClr val="000000"/>
              </a:buClr>
            </a:pPr>
            <a:r>
              <a:rPr lang="tr-TR" sz="6600" kern="0" dirty="0" smtClean="0">
                <a:solidFill>
                  <a:srgbClr val="FFFFFF"/>
                </a:solidFill>
                <a:latin typeface="Teko Medium"/>
                <a:cs typeface="Arial"/>
                <a:sym typeface="Teko Medium"/>
              </a:rPr>
              <a:t>Teşekkürler</a:t>
            </a:r>
            <a:endParaRPr sz="800" kern="0" dirty="0">
              <a:solidFill>
                <a:srgbClr val="000000"/>
              </a:solidFill>
              <a:latin typeface="Arial"/>
              <a:cs typeface="Arial"/>
              <a:sym typeface="Arial"/>
            </a:endParaRPr>
          </a:p>
        </p:txBody>
      </p:sp>
      <p:sp>
        <p:nvSpPr>
          <p:cNvPr id="772" name="Google Shape;772;p42"/>
          <p:cNvSpPr txBox="1"/>
          <p:nvPr/>
        </p:nvSpPr>
        <p:spPr>
          <a:xfrm>
            <a:off x="3802546" y="3858878"/>
            <a:ext cx="4586909" cy="738664"/>
          </a:xfrm>
          <a:prstGeom prst="rect">
            <a:avLst/>
          </a:prstGeom>
          <a:noFill/>
          <a:ln>
            <a:noFill/>
          </a:ln>
        </p:spPr>
        <p:txBody>
          <a:bodyPr spcFirstLastPara="1" wrap="square" lIns="0" tIns="0" rIns="0" bIns="0" anchor="t" anchorCtr="0">
            <a:spAutoFit/>
          </a:bodyPr>
          <a:lstStyle/>
          <a:p>
            <a:pPr algn="ctr"/>
            <a:r>
              <a:rPr lang="tr-TR" sz="2400" dirty="0" smtClean="0">
                <a:solidFill>
                  <a:prstClr val="white"/>
                </a:solidFill>
                <a:cs typeface="Arial" pitchFamily="34" charset="0"/>
              </a:rPr>
              <a:t>Bilgisayar – Programlama Dili İlişkisi</a:t>
            </a:r>
            <a:endParaRPr lang="tr-TR" sz="2400" dirty="0">
              <a:solidFill>
                <a:prstClr val="white"/>
              </a:solidFill>
              <a:cs typeface="Arial" pitchFamily="34" charset="0"/>
            </a:endParaRPr>
          </a:p>
        </p:txBody>
      </p:sp>
      <p:cxnSp>
        <p:nvCxnSpPr>
          <p:cNvPr id="773" name="Google Shape;773;p42"/>
          <p:cNvCxnSpPr/>
          <p:nvPr/>
        </p:nvCxnSpPr>
        <p:spPr>
          <a:xfrm rot="-5412670">
            <a:off x="3556251" y="-906466"/>
            <a:ext cx="5022884" cy="0"/>
          </a:xfrm>
          <a:prstGeom prst="straightConnector1">
            <a:avLst/>
          </a:prstGeom>
          <a:noFill/>
          <a:ln w="57150" cap="flat" cmpd="sng">
            <a:solidFill>
              <a:schemeClr val="bg2"/>
            </a:solidFill>
            <a:prstDash val="solid"/>
            <a:round/>
            <a:headEnd type="none" w="sm" len="sm"/>
            <a:tailEnd type="none" w="sm" len="sm"/>
          </a:ln>
        </p:spPr>
      </p:cxnSp>
      <p:cxnSp>
        <p:nvCxnSpPr>
          <p:cNvPr id="774" name="Google Shape;774;p42"/>
          <p:cNvCxnSpPr/>
          <p:nvPr/>
        </p:nvCxnSpPr>
        <p:spPr>
          <a:xfrm rot="-5412670">
            <a:off x="3584558" y="7731045"/>
            <a:ext cx="5022884" cy="0"/>
          </a:xfrm>
          <a:prstGeom prst="straightConnector1">
            <a:avLst/>
          </a:prstGeom>
          <a:noFill/>
          <a:ln w="57150" cap="flat" cmpd="sng">
            <a:solidFill>
              <a:schemeClr val="bg2"/>
            </a:solidFill>
            <a:prstDash val="solid"/>
            <a:round/>
            <a:headEnd type="none" w="sm" len="sm"/>
            <a:tailEnd type="none" w="sm" len="sm"/>
          </a:ln>
        </p:spPr>
      </p:cxnSp>
      <p:cxnSp>
        <p:nvCxnSpPr>
          <p:cNvPr id="775" name="Google Shape;775;p42"/>
          <p:cNvCxnSpPr/>
          <p:nvPr/>
        </p:nvCxnSpPr>
        <p:spPr>
          <a:xfrm>
            <a:off x="-1805094" y="3120930"/>
            <a:ext cx="5022884" cy="0"/>
          </a:xfrm>
          <a:prstGeom prst="straightConnector1">
            <a:avLst/>
          </a:prstGeom>
          <a:noFill/>
          <a:ln w="57150" cap="flat" cmpd="sng">
            <a:solidFill>
              <a:schemeClr val="bg2"/>
            </a:solidFill>
            <a:prstDash val="solid"/>
            <a:round/>
            <a:headEnd type="none" w="sm" len="sm"/>
            <a:tailEnd type="none" w="sm" len="sm"/>
          </a:ln>
        </p:spPr>
      </p:cxnSp>
      <p:cxnSp>
        <p:nvCxnSpPr>
          <p:cNvPr id="776" name="Google Shape;776;p42"/>
          <p:cNvCxnSpPr/>
          <p:nvPr/>
        </p:nvCxnSpPr>
        <p:spPr>
          <a:xfrm>
            <a:off x="8994758" y="3082830"/>
            <a:ext cx="5022884" cy="0"/>
          </a:xfrm>
          <a:prstGeom prst="straightConnector1">
            <a:avLst/>
          </a:prstGeom>
          <a:noFill/>
          <a:ln w="57150" cap="flat" cmpd="sng">
            <a:solidFill>
              <a:schemeClr val="bg2"/>
            </a:solidFill>
            <a:prstDash val="solid"/>
            <a:round/>
            <a:headEnd type="none" w="sm" len="sm"/>
            <a:tailEnd type="none" w="sm" len="sm"/>
          </a:ln>
        </p:spPr>
      </p:cxnSp>
    </p:spTree>
    <p:extLst>
      <p:ext uri="{BB962C8B-B14F-4D97-AF65-F5344CB8AC3E}">
        <p14:creationId xmlns:p14="http://schemas.microsoft.com/office/powerpoint/2010/main" val="3304412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TANIMI </a:t>
            </a:r>
            <a:endParaRPr lang="tr-TR" b="1" dirty="0">
              <a:solidFill>
                <a:srgbClr val="002060"/>
              </a:solidFill>
            </a:endParaRPr>
          </a:p>
        </p:txBody>
      </p:sp>
      <p:pic>
        <p:nvPicPr>
          <p:cNvPr id="3" name="Resim 2"/>
          <p:cNvPicPr>
            <a:picLocks noChangeAspect="1"/>
          </p:cNvPicPr>
          <p:nvPr/>
        </p:nvPicPr>
        <p:blipFill>
          <a:blip r:embed="rId3"/>
          <a:stretch>
            <a:fillRect/>
          </a:stretch>
        </p:blipFill>
        <p:spPr>
          <a:xfrm>
            <a:off x="3006798" y="1319921"/>
            <a:ext cx="6024522" cy="3881999"/>
          </a:xfrm>
          <a:prstGeom prst="rect">
            <a:avLst/>
          </a:prstGeom>
        </p:spPr>
      </p:pic>
    </p:spTree>
    <p:extLst>
      <p:ext uri="{BB962C8B-B14F-4D97-AF65-F5344CB8AC3E}">
        <p14:creationId xmlns:p14="http://schemas.microsoft.com/office/powerpoint/2010/main" val="1021724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BİLGİSAYARIN ÖZELLİKLERİ </a:t>
            </a:r>
            <a:endParaRPr lang="tr-TR" b="1" dirty="0">
              <a:solidFill>
                <a:srgbClr val="002060"/>
              </a:solidFill>
            </a:endParaRPr>
          </a:p>
        </p:txBody>
      </p:sp>
      <p:pic>
        <p:nvPicPr>
          <p:cNvPr id="1026" name="Picture 2" descr="Characteristics of Computer - T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432" y="1306285"/>
            <a:ext cx="5896882" cy="4708089"/>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603682" y="936953"/>
            <a:ext cx="3644203" cy="369332"/>
          </a:xfrm>
          <a:prstGeom prst="rect">
            <a:avLst/>
          </a:prstGeom>
        </p:spPr>
        <p:txBody>
          <a:bodyPr wrap="none">
            <a:spAutoFit/>
          </a:bodyPr>
          <a:lstStyle/>
          <a:p>
            <a:pPr marL="285750" indent="-285750">
              <a:buFont typeface="Arial" panose="020B0604020202020204" pitchFamily="34" charset="0"/>
              <a:buChar char="•"/>
            </a:pPr>
            <a:r>
              <a:rPr lang="tr-TR" dirty="0" smtClean="0"/>
              <a:t>Bilgisayarın farklı özellikleri </a:t>
            </a:r>
            <a:r>
              <a:rPr lang="tr-TR" dirty="0"/>
              <a:t>vardır:</a:t>
            </a:r>
          </a:p>
        </p:txBody>
      </p:sp>
      <p:sp>
        <p:nvSpPr>
          <p:cNvPr id="5" name="Dikdörtgen 4"/>
          <p:cNvSpPr/>
          <p:nvPr/>
        </p:nvSpPr>
        <p:spPr>
          <a:xfrm>
            <a:off x="2425783" y="6014374"/>
            <a:ext cx="3525324" cy="246221"/>
          </a:xfrm>
          <a:prstGeom prst="rect">
            <a:avLst/>
          </a:prstGeom>
        </p:spPr>
        <p:txBody>
          <a:bodyPr wrap="none">
            <a:spAutoFit/>
          </a:bodyPr>
          <a:lstStyle/>
          <a:p>
            <a:r>
              <a:rPr lang="tr-TR" sz="1000" dirty="0"/>
              <a:t>https://www.tutorialandexample.com/computer-characteristics</a:t>
            </a:r>
          </a:p>
        </p:txBody>
      </p:sp>
    </p:spTree>
    <p:extLst>
      <p:ext uri="{BB962C8B-B14F-4D97-AF65-F5344CB8AC3E}">
        <p14:creationId xmlns:p14="http://schemas.microsoft.com/office/powerpoint/2010/main" val="696248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RAM (RANDOM ACCESS MEMORY) </a:t>
            </a:r>
            <a:endParaRPr lang="tr-TR" b="1" dirty="0">
              <a:solidFill>
                <a:srgbClr val="002060"/>
              </a:solidFill>
            </a:endParaRPr>
          </a:p>
        </p:txBody>
      </p:sp>
      <p:sp>
        <p:nvSpPr>
          <p:cNvPr id="3" name="Dikdörtgen 2"/>
          <p:cNvSpPr/>
          <p:nvPr/>
        </p:nvSpPr>
        <p:spPr>
          <a:xfrm>
            <a:off x="603682" y="768827"/>
            <a:ext cx="10115118" cy="923330"/>
          </a:xfrm>
          <a:prstGeom prst="rect">
            <a:avLst/>
          </a:prstGeom>
        </p:spPr>
        <p:txBody>
          <a:bodyPr wrap="square">
            <a:spAutoFit/>
          </a:bodyPr>
          <a:lstStyle/>
          <a:p>
            <a:pPr marL="285750" indent="-285750">
              <a:buFont typeface="Arial" panose="020B0604020202020204" pitchFamily="34" charset="0"/>
              <a:buChar char="•"/>
            </a:pPr>
            <a:r>
              <a:rPr lang="tr-TR" dirty="0" smtClean="0"/>
              <a:t>RAM geçici </a:t>
            </a:r>
            <a:r>
              <a:rPr lang="tr-TR" dirty="0"/>
              <a:t>bellek olarak </a:t>
            </a:r>
            <a:r>
              <a:rPr lang="tr-TR" dirty="0" smtClean="0"/>
              <a:t>adlandırılır; çünkü </a:t>
            </a:r>
            <a:r>
              <a:rPr lang="tr-TR" dirty="0"/>
              <a:t>içindeki veriler sadece işlem sırasında kullanılır ve </a:t>
            </a:r>
            <a:r>
              <a:rPr lang="tr-TR" dirty="0" smtClean="0"/>
              <a:t>programın çalışması </a:t>
            </a:r>
            <a:r>
              <a:rPr lang="tr-TR" dirty="0"/>
              <a:t>tamamlandığında bellek boşaltılır</a:t>
            </a:r>
            <a:r>
              <a:rPr lang="tr-TR" dirty="0" smtClean="0"/>
              <a:t>.</a:t>
            </a:r>
          </a:p>
          <a:p>
            <a:endParaRPr lang="tr-TR" dirty="0"/>
          </a:p>
        </p:txBody>
      </p:sp>
      <p:pic>
        <p:nvPicPr>
          <p:cNvPr id="4" name="Resim 3"/>
          <p:cNvPicPr>
            <a:picLocks noChangeAspect="1"/>
          </p:cNvPicPr>
          <p:nvPr/>
        </p:nvPicPr>
        <p:blipFill>
          <a:blip r:embed="rId3"/>
          <a:stretch>
            <a:fillRect/>
          </a:stretch>
        </p:blipFill>
        <p:spPr>
          <a:xfrm>
            <a:off x="3376620" y="1508294"/>
            <a:ext cx="5010254" cy="2464266"/>
          </a:xfrm>
          <a:prstGeom prst="rect">
            <a:avLst/>
          </a:prstGeom>
        </p:spPr>
      </p:pic>
      <p:pic>
        <p:nvPicPr>
          <p:cNvPr id="5" name="Resim 4"/>
          <p:cNvPicPr>
            <a:picLocks noChangeAspect="1"/>
          </p:cNvPicPr>
          <p:nvPr/>
        </p:nvPicPr>
        <p:blipFill>
          <a:blip r:embed="rId4"/>
          <a:stretch>
            <a:fillRect/>
          </a:stretch>
        </p:blipFill>
        <p:spPr>
          <a:xfrm>
            <a:off x="603682" y="4839007"/>
            <a:ext cx="5191760" cy="878743"/>
          </a:xfrm>
          <a:prstGeom prst="rect">
            <a:avLst/>
          </a:prstGeom>
        </p:spPr>
      </p:pic>
      <p:pic>
        <p:nvPicPr>
          <p:cNvPr id="1026" name="Picture 2" descr="Microsoft Word Icon Images - Free Download on Freepi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6874" y="4342070"/>
            <a:ext cx="1872615" cy="187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056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603682" y="399495"/>
            <a:ext cx="5415377" cy="369332"/>
          </a:xfrm>
          <a:prstGeom prst="rect">
            <a:avLst/>
          </a:prstGeom>
          <a:noFill/>
        </p:spPr>
        <p:txBody>
          <a:bodyPr wrap="square" rtlCol="0">
            <a:spAutoFit/>
          </a:bodyPr>
          <a:lstStyle/>
          <a:p>
            <a:r>
              <a:rPr lang="tr-TR" b="1" dirty="0" smtClean="0">
                <a:solidFill>
                  <a:srgbClr val="002060"/>
                </a:solidFill>
              </a:rPr>
              <a:t>CPU (MERKEZİ İŞLEM BİRİMİ)</a:t>
            </a:r>
            <a:endParaRPr lang="tr-TR" b="1" dirty="0">
              <a:solidFill>
                <a:srgbClr val="002060"/>
              </a:solidFill>
            </a:endParaRPr>
          </a:p>
        </p:txBody>
      </p:sp>
      <p:sp>
        <p:nvSpPr>
          <p:cNvPr id="3" name="Dikdörtgen 2"/>
          <p:cNvSpPr/>
          <p:nvPr/>
        </p:nvSpPr>
        <p:spPr>
          <a:xfrm>
            <a:off x="603682" y="887020"/>
            <a:ext cx="10523230" cy="1754326"/>
          </a:xfrm>
          <a:prstGeom prst="rect">
            <a:avLst/>
          </a:prstGeom>
        </p:spPr>
        <p:txBody>
          <a:bodyPr wrap="square">
            <a:spAutoFit/>
          </a:bodyPr>
          <a:lstStyle/>
          <a:p>
            <a:pPr marL="285750" indent="-285750">
              <a:buFont typeface="Arial" panose="020B0604020202020204" pitchFamily="34" charset="0"/>
              <a:buChar char="•"/>
            </a:pPr>
            <a:r>
              <a:rPr lang="tr-TR" dirty="0"/>
              <a:t>CPU'nun kendisi üç bileşene sahiptir. Bellek Birimi, Kontrol Ünitesi ve ALU(Aritmetik Mantık Birimi).</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CPU'nun aritmetik ve mantıksal </a:t>
            </a:r>
            <a:r>
              <a:rPr lang="tr-TR" dirty="0" smtClean="0"/>
              <a:t>işlemler </a:t>
            </a:r>
            <a:r>
              <a:rPr lang="tr-TR" dirty="0"/>
              <a:t>yürütmesini gerektirmeyen </a:t>
            </a:r>
            <a:r>
              <a:rPr lang="tr-TR" dirty="0" smtClean="0"/>
              <a:t>görevler dahil olmak üzere bilgisayarımızdaki tüm işlemler CPU </a:t>
            </a:r>
            <a:r>
              <a:rPr lang="tr-TR" dirty="0"/>
              <a:t>tarafından kontrol edilir ve yürütülür</a:t>
            </a:r>
            <a:r>
              <a:rPr lang="tr-TR" dirty="0" smtClean="0"/>
              <a:t>. </a:t>
            </a:r>
          </a:p>
          <a:p>
            <a:pPr marL="285750" indent="-285750">
              <a:buFont typeface="Arial" panose="020B0604020202020204" pitchFamily="34" charset="0"/>
              <a:buChar char="•"/>
            </a:pPr>
            <a:endParaRPr lang="tr-TR" dirty="0" smtClean="0"/>
          </a:p>
          <a:p>
            <a:pPr marL="285750" indent="-285750">
              <a:buFont typeface="Arial" panose="020B0604020202020204" pitchFamily="34" charset="0"/>
              <a:buChar char="•"/>
            </a:pPr>
            <a:r>
              <a:rPr lang="tr-TR" b="1" dirty="0"/>
              <a:t>M</a:t>
            </a:r>
            <a:r>
              <a:rPr lang="tr-TR" b="1" dirty="0" smtClean="0"/>
              <a:t>akine </a:t>
            </a:r>
            <a:r>
              <a:rPr lang="tr-TR" b="1" dirty="0"/>
              <a:t>dili denilen düşük seviyeli kodlama sistemi ile </a:t>
            </a:r>
            <a:r>
              <a:rPr lang="tr-TR" b="1" dirty="0" smtClean="0"/>
              <a:t>çalışır.</a:t>
            </a:r>
            <a:endParaRPr lang="tr-TR" b="1" dirty="0"/>
          </a:p>
        </p:txBody>
      </p:sp>
      <p:sp>
        <p:nvSpPr>
          <p:cNvPr id="5" name="Dikdörtgen 4"/>
          <p:cNvSpPr/>
          <p:nvPr/>
        </p:nvSpPr>
        <p:spPr>
          <a:xfrm>
            <a:off x="2349357" y="6197448"/>
            <a:ext cx="6096000" cy="246221"/>
          </a:xfrm>
          <a:prstGeom prst="rect">
            <a:avLst/>
          </a:prstGeom>
        </p:spPr>
        <p:txBody>
          <a:bodyPr>
            <a:spAutoFit/>
          </a:bodyPr>
          <a:lstStyle/>
          <a:p>
            <a:r>
              <a:rPr lang="tr-TR" sz="1000" dirty="0"/>
              <a:t>https://www.tutorialspoint.com/computer_fundamentals/computer_cpu.htm</a:t>
            </a:r>
          </a:p>
        </p:txBody>
      </p:sp>
      <p:grpSp>
        <p:nvGrpSpPr>
          <p:cNvPr id="7" name="Grup 6"/>
          <p:cNvGrpSpPr/>
          <p:nvPr/>
        </p:nvGrpSpPr>
        <p:grpSpPr>
          <a:xfrm>
            <a:off x="2870607" y="2705850"/>
            <a:ext cx="5574750" cy="3491598"/>
            <a:chOff x="2870607" y="1542962"/>
            <a:chExt cx="5574750" cy="3491598"/>
          </a:xfrm>
        </p:grpSpPr>
        <p:pic>
          <p:nvPicPr>
            <p:cNvPr id="4" name="Resim 3"/>
            <p:cNvPicPr>
              <a:picLocks noChangeAspect="1"/>
            </p:cNvPicPr>
            <p:nvPr/>
          </p:nvPicPr>
          <p:blipFill>
            <a:blip r:embed="rId3"/>
            <a:stretch>
              <a:fillRect/>
            </a:stretch>
          </p:blipFill>
          <p:spPr>
            <a:xfrm>
              <a:off x="2870607" y="1542962"/>
              <a:ext cx="5574750" cy="3491598"/>
            </a:xfrm>
            <a:prstGeom prst="rect">
              <a:avLst/>
            </a:prstGeom>
          </p:spPr>
        </p:pic>
        <p:sp>
          <p:nvSpPr>
            <p:cNvPr id="6" name="Dikdörtgen 5"/>
            <p:cNvSpPr/>
            <p:nvPr/>
          </p:nvSpPr>
          <p:spPr>
            <a:xfrm>
              <a:off x="5397357" y="4660459"/>
              <a:ext cx="637365" cy="246221"/>
            </a:xfrm>
            <a:prstGeom prst="rect">
              <a:avLst/>
            </a:prstGeom>
          </p:spPr>
          <p:txBody>
            <a:bodyPr wrap="square">
              <a:spAutoFit/>
            </a:bodyPr>
            <a:lstStyle/>
            <a:p>
              <a:r>
                <a:rPr lang="tr-TR" sz="1000" dirty="0" smtClean="0">
                  <a:solidFill>
                    <a:schemeClr val="bg1"/>
                  </a:solidFill>
                  <a:latin typeface="Nunito"/>
                </a:rPr>
                <a:t>(RAM)</a:t>
              </a:r>
              <a:endParaRPr lang="tr-TR" sz="1000" dirty="0">
                <a:solidFill>
                  <a:schemeClr val="bg1"/>
                </a:solidFill>
              </a:endParaRPr>
            </a:p>
          </p:txBody>
        </p:sp>
      </p:grpSp>
    </p:spTree>
    <p:extLst>
      <p:ext uri="{BB962C8B-B14F-4D97-AF65-F5344CB8AC3E}">
        <p14:creationId xmlns:p14="http://schemas.microsoft.com/office/powerpoint/2010/main" val="656608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a:solidFill>
                  <a:srgbClr val="002060"/>
                </a:solidFill>
              </a:rPr>
              <a:t>RAM ve CPU </a:t>
            </a:r>
            <a:r>
              <a:rPr lang="tr-TR" b="1" dirty="0" smtClean="0">
                <a:solidFill>
                  <a:srgbClr val="002060"/>
                </a:solidFill>
              </a:rPr>
              <a:t>İLİŞKİSİ</a:t>
            </a:r>
            <a:endParaRPr lang="tr-TR" b="1" dirty="0">
              <a:solidFill>
                <a:srgbClr val="002060"/>
              </a:solidFill>
            </a:endParaRPr>
          </a:p>
        </p:txBody>
      </p:sp>
      <p:sp>
        <p:nvSpPr>
          <p:cNvPr id="8" name="Dikdörtgen 7"/>
          <p:cNvSpPr/>
          <p:nvPr/>
        </p:nvSpPr>
        <p:spPr>
          <a:xfrm>
            <a:off x="2363743" y="2787655"/>
            <a:ext cx="2715167" cy="646331"/>
          </a:xfrm>
          <a:prstGeom prst="rect">
            <a:avLst/>
          </a:prstGeom>
        </p:spPr>
        <p:txBody>
          <a:bodyPr wrap="none">
            <a:spAutoFit/>
          </a:bodyPr>
          <a:lstStyle/>
          <a:p>
            <a:r>
              <a:rPr lang="tr-TR" dirty="0" smtClean="0"/>
              <a:t>Girdiler geçici hafıza(RAM) </a:t>
            </a:r>
          </a:p>
          <a:p>
            <a:r>
              <a:rPr lang="tr-TR" dirty="0" smtClean="0"/>
              <a:t>aktarılır.</a:t>
            </a:r>
            <a:endParaRPr lang="tr-TR" dirty="0"/>
          </a:p>
        </p:txBody>
      </p:sp>
      <p:pic>
        <p:nvPicPr>
          <p:cNvPr id="1028" name="Picture 4" descr="Cpu - Free electronic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3981" y="944123"/>
            <a:ext cx="1551257" cy="1551257"/>
          </a:xfrm>
          <a:prstGeom prst="rect">
            <a:avLst/>
          </a:prstGeom>
          <a:noFill/>
          <a:extLst>
            <a:ext uri="{909E8E84-426E-40DD-AFC4-6F175D3DCCD1}">
              <a14:hiddenFill xmlns:a14="http://schemas.microsoft.com/office/drawing/2010/main">
                <a:solidFill>
                  <a:srgbClr val="FFFFFF"/>
                </a:solidFill>
              </a14:hiddenFill>
            </a:ext>
          </a:extLst>
        </p:spPr>
      </p:pic>
      <p:sp>
        <p:nvSpPr>
          <p:cNvPr id="12" name="Dikdörtgen 11"/>
          <p:cNvSpPr/>
          <p:nvPr/>
        </p:nvSpPr>
        <p:spPr>
          <a:xfrm>
            <a:off x="8926488" y="2728681"/>
            <a:ext cx="3718560" cy="646331"/>
          </a:xfrm>
          <a:prstGeom prst="rect">
            <a:avLst/>
          </a:prstGeom>
        </p:spPr>
        <p:txBody>
          <a:bodyPr wrap="square">
            <a:spAutoFit/>
          </a:bodyPr>
          <a:lstStyle/>
          <a:p>
            <a:r>
              <a:rPr lang="tr-TR" dirty="0" smtClean="0"/>
              <a:t>İşlemci</a:t>
            </a:r>
            <a:r>
              <a:rPr lang="tr-TR" dirty="0"/>
              <a:t>, </a:t>
            </a:r>
            <a:r>
              <a:rPr lang="tr-TR" dirty="0" smtClean="0"/>
              <a:t>RAM‘ e </a:t>
            </a:r>
            <a:r>
              <a:rPr lang="tr-TR" dirty="0"/>
              <a:t>erişir ve </a:t>
            </a:r>
            <a:r>
              <a:rPr lang="tr-TR" dirty="0" smtClean="0"/>
              <a:t>değerleri </a:t>
            </a:r>
          </a:p>
          <a:p>
            <a:r>
              <a:rPr lang="tr-TR" dirty="0" smtClean="0"/>
              <a:t>alır</a:t>
            </a:r>
            <a:r>
              <a:rPr lang="tr-TR" dirty="0"/>
              <a:t>.</a:t>
            </a:r>
          </a:p>
        </p:txBody>
      </p:sp>
      <p:pic>
        <p:nvPicPr>
          <p:cNvPr id="1030" name="Picture 6" descr="instruction Icon - Free PNG &amp; SVG 2366960 - Noun Proje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808" y="74933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4" name="Dikdörtgen 13"/>
          <p:cNvSpPr/>
          <p:nvPr/>
        </p:nvSpPr>
        <p:spPr>
          <a:xfrm>
            <a:off x="5408238" y="2765175"/>
            <a:ext cx="3220720" cy="369332"/>
          </a:xfrm>
          <a:prstGeom prst="rect">
            <a:avLst/>
          </a:prstGeom>
        </p:spPr>
        <p:txBody>
          <a:bodyPr wrap="square">
            <a:spAutoFit/>
          </a:bodyPr>
          <a:lstStyle/>
          <a:p>
            <a:r>
              <a:rPr lang="tr-TR" dirty="0" smtClean="0"/>
              <a:t>İşlemciye "topla</a:t>
            </a:r>
            <a:r>
              <a:rPr lang="tr-TR" dirty="0"/>
              <a:t>" </a:t>
            </a:r>
            <a:r>
              <a:rPr lang="tr-TR" dirty="0" smtClean="0"/>
              <a:t>talimatı verilir.</a:t>
            </a:r>
            <a:endParaRPr lang="tr-TR" dirty="0"/>
          </a:p>
        </p:txBody>
      </p:sp>
      <p:pic>
        <p:nvPicPr>
          <p:cNvPr id="16" name="Resim 15"/>
          <p:cNvPicPr>
            <a:picLocks noChangeAspect="1"/>
          </p:cNvPicPr>
          <p:nvPr/>
        </p:nvPicPr>
        <p:blipFill>
          <a:blip r:embed="rId5"/>
          <a:stretch>
            <a:fillRect/>
          </a:stretch>
        </p:blipFill>
        <p:spPr>
          <a:xfrm>
            <a:off x="9786203" y="4270298"/>
            <a:ext cx="1152318" cy="1465007"/>
          </a:xfrm>
          <a:prstGeom prst="rect">
            <a:avLst/>
          </a:prstGeom>
        </p:spPr>
      </p:pic>
      <p:sp>
        <p:nvSpPr>
          <p:cNvPr id="23" name="Dikdörtgen 22"/>
          <p:cNvSpPr/>
          <p:nvPr/>
        </p:nvSpPr>
        <p:spPr>
          <a:xfrm>
            <a:off x="8791032" y="5872798"/>
            <a:ext cx="3400968" cy="646331"/>
          </a:xfrm>
          <a:prstGeom prst="rect">
            <a:avLst/>
          </a:prstGeom>
        </p:spPr>
        <p:txBody>
          <a:bodyPr wrap="square">
            <a:spAutoFit/>
          </a:bodyPr>
          <a:lstStyle/>
          <a:p>
            <a:r>
              <a:rPr lang="tr-TR" dirty="0"/>
              <a:t>İşlemci, </a:t>
            </a:r>
            <a:r>
              <a:rPr lang="tr-TR" dirty="0" smtClean="0"/>
              <a:t>işlemi yapar ve </a:t>
            </a:r>
            <a:r>
              <a:rPr lang="tr-TR" dirty="0"/>
              <a:t>sonucu </a:t>
            </a:r>
            <a:r>
              <a:rPr lang="tr-TR" dirty="0" smtClean="0"/>
              <a:t>C1 </a:t>
            </a:r>
          </a:p>
          <a:p>
            <a:r>
              <a:rPr lang="tr-TR" dirty="0" smtClean="0"/>
              <a:t>hücresine </a:t>
            </a:r>
            <a:r>
              <a:rPr lang="tr-TR" dirty="0"/>
              <a:t>kaydeder.</a:t>
            </a:r>
          </a:p>
        </p:txBody>
      </p:sp>
      <p:pic>
        <p:nvPicPr>
          <p:cNvPr id="1034" name="Picture 10" descr="Write Memory Icon - Free PNG &amp; SVG 87612 - Noun Projec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0783" y="432787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6" name="Dikdörtgen 25"/>
          <p:cNvSpPr/>
          <p:nvPr/>
        </p:nvSpPr>
        <p:spPr>
          <a:xfrm>
            <a:off x="6337366" y="6149797"/>
            <a:ext cx="2589122" cy="369332"/>
          </a:xfrm>
          <a:prstGeom prst="rect">
            <a:avLst/>
          </a:prstGeom>
        </p:spPr>
        <p:txBody>
          <a:bodyPr wrap="square">
            <a:spAutoFit/>
          </a:bodyPr>
          <a:lstStyle/>
          <a:p>
            <a:r>
              <a:rPr lang="tr-TR" dirty="0" smtClean="0"/>
              <a:t>Sonuçlar RAM’ e yazılır.</a:t>
            </a:r>
            <a:endParaRPr lang="tr-TR" dirty="0"/>
          </a:p>
        </p:txBody>
      </p:sp>
      <p:sp>
        <p:nvSpPr>
          <p:cNvPr id="18" name="Dikdörtgen 17"/>
          <p:cNvSpPr/>
          <p:nvPr/>
        </p:nvSpPr>
        <p:spPr>
          <a:xfrm>
            <a:off x="468125" y="5088974"/>
            <a:ext cx="2242520" cy="646331"/>
          </a:xfrm>
          <a:prstGeom prst="rect">
            <a:avLst/>
          </a:prstGeom>
        </p:spPr>
        <p:txBody>
          <a:bodyPr wrap="square">
            <a:spAutoFit/>
          </a:bodyPr>
          <a:lstStyle/>
          <a:p>
            <a:r>
              <a:rPr lang="tr-TR" dirty="0" smtClean="0"/>
              <a:t>Sabit diskte bulunan </a:t>
            </a:r>
          </a:p>
          <a:p>
            <a:r>
              <a:rPr lang="tr-TR" dirty="0" smtClean="0"/>
              <a:t>excel dosyasımız.  </a:t>
            </a:r>
            <a:endParaRPr lang="tr-TR" dirty="0"/>
          </a:p>
        </p:txBody>
      </p:sp>
      <p:pic>
        <p:nvPicPr>
          <p:cNvPr id="2" name="Resim 1"/>
          <p:cNvPicPr>
            <a:picLocks noChangeAspect="1"/>
          </p:cNvPicPr>
          <p:nvPr/>
        </p:nvPicPr>
        <p:blipFill>
          <a:blip r:embed="rId7"/>
          <a:stretch>
            <a:fillRect/>
          </a:stretch>
        </p:blipFill>
        <p:spPr>
          <a:xfrm>
            <a:off x="533825" y="3390048"/>
            <a:ext cx="1668176" cy="1698926"/>
          </a:xfrm>
          <a:prstGeom prst="rect">
            <a:avLst/>
          </a:prstGeom>
        </p:spPr>
      </p:pic>
      <p:cxnSp>
        <p:nvCxnSpPr>
          <p:cNvPr id="24" name="Düz Ok Bağlayıcısı 23"/>
          <p:cNvCxnSpPr/>
          <p:nvPr/>
        </p:nvCxnSpPr>
        <p:spPr>
          <a:xfrm flipV="1">
            <a:off x="1366784" y="2495380"/>
            <a:ext cx="667631" cy="835695"/>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p:cNvCxnSpPr/>
          <p:nvPr/>
        </p:nvCxnSpPr>
        <p:spPr>
          <a:xfrm>
            <a:off x="10370109" y="330652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rot="5400000">
            <a:off x="8919607" y="4666493"/>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p:cNvCxnSpPr/>
          <p:nvPr/>
        </p:nvCxnSpPr>
        <p:spPr>
          <a:xfrm rot="16200000" flipH="1">
            <a:off x="8690961" y="1262872"/>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p:cNvCxnSpPr/>
          <p:nvPr/>
        </p:nvCxnSpPr>
        <p:spPr>
          <a:xfrm rot="16200000" flipH="1">
            <a:off x="4955017" y="1272698"/>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1" name="Resim 30"/>
          <p:cNvPicPr>
            <a:picLocks noChangeAspect="1"/>
          </p:cNvPicPr>
          <p:nvPr/>
        </p:nvPicPr>
        <p:blipFill>
          <a:blip r:embed="rId7"/>
          <a:stretch>
            <a:fillRect/>
          </a:stretch>
        </p:blipFill>
        <p:spPr>
          <a:xfrm>
            <a:off x="2460423" y="1029755"/>
            <a:ext cx="1668176" cy="1698926"/>
          </a:xfrm>
          <a:prstGeom prst="rect">
            <a:avLst/>
          </a:prstGeom>
        </p:spPr>
      </p:pic>
      <p:sp>
        <p:nvSpPr>
          <p:cNvPr id="20" name="Dikdörtgen 19"/>
          <p:cNvSpPr/>
          <p:nvPr/>
        </p:nvSpPr>
        <p:spPr>
          <a:xfrm>
            <a:off x="3415329" y="2215111"/>
            <a:ext cx="450994" cy="280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2" name="Düz Ok Bağlayıcısı 31"/>
          <p:cNvCxnSpPr/>
          <p:nvPr/>
        </p:nvCxnSpPr>
        <p:spPr>
          <a:xfrm rot="5400000">
            <a:off x="5822256" y="4821144"/>
            <a:ext cx="5427" cy="883353"/>
          </a:xfrm>
          <a:prstGeom prst="straightConnector1">
            <a:avLst/>
          </a:prstGeom>
          <a:ln w="63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Dikdörtgen 5"/>
          <p:cNvSpPr/>
          <p:nvPr/>
        </p:nvSpPr>
        <p:spPr>
          <a:xfrm>
            <a:off x="2710645" y="6149797"/>
            <a:ext cx="3609180" cy="646331"/>
          </a:xfrm>
          <a:prstGeom prst="rect">
            <a:avLst/>
          </a:prstGeom>
        </p:spPr>
        <p:txBody>
          <a:bodyPr wrap="square">
            <a:spAutoFit/>
          </a:bodyPr>
          <a:lstStyle/>
          <a:p>
            <a:r>
              <a:rPr lang="tr-TR" dirty="0" smtClean="0"/>
              <a:t>Ekranda gösterim Grafik birimi</a:t>
            </a:r>
          </a:p>
          <a:p>
            <a:r>
              <a:rPr lang="tr-TR" dirty="0" smtClean="0"/>
              <a:t>(GPU) ile gerçekleştirilir.</a:t>
            </a:r>
            <a:endParaRPr lang="tr-TR" dirty="0"/>
          </a:p>
        </p:txBody>
      </p:sp>
      <p:pic>
        <p:nvPicPr>
          <p:cNvPr id="7" name="Resim 6"/>
          <p:cNvPicPr>
            <a:picLocks noChangeAspect="1"/>
          </p:cNvPicPr>
          <p:nvPr/>
        </p:nvPicPr>
        <p:blipFill>
          <a:blip r:embed="rId8"/>
          <a:stretch>
            <a:fillRect/>
          </a:stretch>
        </p:blipFill>
        <p:spPr>
          <a:xfrm>
            <a:off x="3334745" y="4212001"/>
            <a:ext cx="1739174" cy="1854025"/>
          </a:xfrm>
          <a:prstGeom prst="rect">
            <a:avLst/>
          </a:prstGeom>
        </p:spPr>
      </p:pic>
    </p:spTree>
    <p:extLst>
      <p:ext uri="{BB962C8B-B14F-4D97-AF65-F5344CB8AC3E}">
        <p14:creationId xmlns:p14="http://schemas.microsoft.com/office/powerpoint/2010/main" val="3722904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p:cNvSpPr txBox="1"/>
          <p:nvPr/>
        </p:nvSpPr>
        <p:spPr>
          <a:xfrm>
            <a:off x="591953" y="380003"/>
            <a:ext cx="5415377" cy="369332"/>
          </a:xfrm>
          <a:prstGeom prst="rect">
            <a:avLst/>
          </a:prstGeom>
          <a:noFill/>
        </p:spPr>
        <p:txBody>
          <a:bodyPr wrap="square" rtlCol="0">
            <a:spAutoFit/>
          </a:bodyPr>
          <a:lstStyle/>
          <a:p>
            <a:r>
              <a:rPr lang="tr-TR" b="1" dirty="0" smtClean="0">
                <a:solidFill>
                  <a:srgbClr val="002060"/>
                </a:solidFill>
              </a:rPr>
              <a:t>PEKİ NASIL ? </a:t>
            </a:r>
            <a:endParaRPr lang="tr-TR" b="1" dirty="0">
              <a:solidFill>
                <a:srgbClr val="002060"/>
              </a:solidFill>
            </a:endParaRPr>
          </a:p>
        </p:txBody>
      </p:sp>
      <p:pic>
        <p:nvPicPr>
          <p:cNvPr id="25" name="Picture 4" descr="Cpu - Free electronics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406" y="1079354"/>
            <a:ext cx="2679847" cy="2679847"/>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591953" y="4158734"/>
            <a:ext cx="3381118" cy="1477328"/>
          </a:xfrm>
          <a:prstGeom prst="rect">
            <a:avLst/>
          </a:prstGeom>
        </p:spPr>
        <p:txBody>
          <a:bodyPr wrap="none">
            <a:spAutoFit/>
          </a:bodyPr>
          <a:lstStyle/>
          <a:p>
            <a:r>
              <a:rPr lang="tr-TR" dirty="0" smtClean="0"/>
              <a:t>1</a:t>
            </a:r>
            <a:r>
              <a:rPr lang="tr-TR" dirty="0"/>
              <a:t> –</a:t>
            </a:r>
            <a:r>
              <a:rPr lang="tr-TR" dirty="0" smtClean="0"/>
              <a:t> İkili (binary) Sayı Düzeni</a:t>
            </a:r>
          </a:p>
          <a:p>
            <a:r>
              <a:rPr lang="tr-TR" dirty="0"/>
              <a:t>2</a:t>
            </a:r>
            <a:r>
              <a:rPr lang="tr-TR" dirty="0" smtClean="0"/>
              <a:t> – </a:t>
            </a:r>
            <a:r>
              <a:rPr lang="tr-TR" dirty="0"/>
              <a:t>Makine </a:t>
            </a:r>
            <a:r>
              <a:rPr lang="tr-TR" dirty="0" smtClean="0"/>
              <a:t>Dili</a:t>
            </a:r>
          </a:p>
          <a:p>
            <a:r>
              <a:rPr lang="tr-TR" dirty="0"/>
              <a:t>3 – </a:t>
            </a:r>
            <a:r>
              <a:rPr lang="tr-TR" dirty="0" smtClean="0"/>
              <a:t>Bilgisayarda </a:t>
            </a:r>
            <a:r>
              <a:rPr lang="tr-TR" dirty="0"/>
              <a:t>Veri Ölçü Birimleri</a:t>
            </a:r>
          </a:p>
          <a:p>
            <a:r>
              <a:rPr lang="tr-TR" dirty="0" smtClean="0"/>
              <a:t>4 </a:t>
            </a:r>
            <a:r>
              <a:rPr lang="tr-TR" dirty="0"/>
              <a:t>– </a:t>
            </a:r>
            <a:r>
              <a:rPr lang="tr-TR" dirty="0" smtClean="0"/>
              <a:t>Sayı Tabanı Dönüştürme</a:t>
            </a:r>
          </a:p>
          <a:p>
            <a:r>
              <a:rPr lang="tr-TR" dirty="0"/>
              <a:t>4</a:t>
            </a:r>
            <a:r>
              <a:rPr lang="tr-TR" dirty="0" smtClean="0"/>
              <a:t> – Karakter Kodlama</a:t>
            </a:r>
            <a:endParaRPr lang="tr-TR" dirty="0"/>
          </a:p>
        </p:txBody>
      </p:sp>
    </p:spTree>
    <p:extLst>
      <p:ext uri="{BB962C8B-B14F-4D97-AF65-F5344CB8AC3E}">
        <p14:creationId xmlns:p14="http://schemas.microsoft.com/office/powerpoint/2010/main" val="231923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6425</Words>
  <Application>Microsoft Office PowerPoint</Application>
  <PresentationFormat>Geniş ekran</PresentationFormat>
  <Paragraphs>572</Paragraphs>
  <Slides>31</Slides>
  <Notes>29</Notes>
  <HiddenSlides>0</HiddenSlides>
  <MMClips>0</MMClips>
  <ScaleCrop>false</ScaleCrop>
  <HeadingPairs>
    <vt:vector size="6" baseType="variant">
      <vt:variant>
        <vt:lpstr>Kullanılan Yazı Tipleri</vt:lpstr>
      </vt:variant>
      <vt:variant>
        <vt:i4>10</vt:i4>
      </vt:variant>
      <vt:variant>
        <vt:lpstr>Tema</vt:lpstr>
      </vt:variant>
      <vt:variant>
        <vt:i4>5</vt:i4>
      </vt:variant>
      <vt:variant>
        <vt:lpstr>Slayt Başlıkları</vt:lpstr>
      </vt:variant>
      <vt:variant>
        <vt:i4>31</vt:i4>
      </vt:variant>
    </vt:vector>
  </HeadingPairs>
  <TitlesOfParts>
    <vt:vector size="46" baseType="lpstr">
      <vt:lpstr>Arial</vt:lpstr>
      <vt:lpstr>Arial Unicode MS</vt:lpstr>
      <vt:lpstr>Calibri</vt:lpstr>
      <vt:lpstr>Calibri Light</vt:lpstr>
      <vt:lpstr>Consolas</vt:lpstr>
      <vt:lpstr>droid_sansregular</vt:lpstr>
      <vt:lpstr>Helvetica Neue</vt:lpstr>
      <vt:lpstr>Nunito</vt:lpstr>
      <vt:lpstr>Söhne</vt:lpstr>
      <vt:lpstr>Teko Medium</vt:lpstr>
      <vt:lpstr>Office Teması</vt:lpstr>
      <vt:lpstr>Section Break Slide Master</vt:lpstr>
      <vt:lpstr>Office Theme</vt:lpstr>
      <vt:lpstr>Cover and End Slide Master</vt:lpstr>
      <vt:lpstr>1_Office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Asus</dc:creator>
  <cp:lastModifiedBy>Asus</cp:lastModifiedBy>
  <cp:revision>483</cp:revision>
  <dcterms:created xsi:type="dcterms:W3CDTF">2023-04-04T17:55:58Z</dcterms:created>
  <dcterms:modified xsi:type="dcterms:W3CDTF">2023-05-19T17:10:53Z</dcterms:modified>
</cp:coreProperties>
</file>